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3" r:id="rId2"/>
    <p:sldId id="304" r:id="rId3"/>
    <p:sldId id="327" r:id="rId4"/>
    <p:sldId id="328" r:id="rId5"/>
    <p:sldId id="307" r:id="rId6"/>
    <p:sldId id="308" r:id="rId7"/>
    <p:sldId id="309" r:id="rId8"/>
    <p:sldId id="311" r:id="rId9"/>
    <p:sldId id="325" r:id="rId10"/>
    <p:sldId id="326" r:id="rId11"/>
    <p:sldId id="322" r:id="rId12"/>
    <p:sldId id="323" r:id="rId13"/>
    <p:sldId id="324" r:id="rId14"/>
    <p:sldId id="314" r:id="rId15"/>
    <p:sldId id="315" r:id="rId16"/>
    <p:sldId id="316" r:id="rId17"/>
    <p:sldId id="318" r:id="rId18"/>
    <p:sldId id="319" r:id="rId19"/>
    <p:sldId id="320" r:id="rId20"/>
    <p:sldId id="321" r:id="rId21"/>
  </p:sldIdLst>
  <p:sldSz cx="9144000" cy="6858000" type="screen4x3"/>
  <p:notesSz cx="6797675" cy="987425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CC"/>
    <a:srgbClr val="FFCC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88957" autoAdjust="0"/>
  </p:normalViewPr>
  <p:slideViewPr>
    <p:cSldViewPr>
      <p:cViewPr>
        <p:scale>
          <a:sx n="129" d="100"/>
          <a:sy n="129" d="100"/>
        </p:scale>
        <p:origin x="-1140" y="24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3713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l" eaLnBrk="1" hangingPunct="1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3713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r" eaLnBrk="1" hangingPunct="1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B257316D-980C-4D76-892A-8690E757653B}" type="datetimeFigureOut">
              <a:rPr lang="zh-TW" altLang="en-US"/>
              <a:pPr>
                <a:defRPr/>
              </a:pPr>
              <a:t>2017/7/28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55" tIns="45478" rIns="90955" bIns="45478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0955" tIns="45478" rIns="90955" bIns="45478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4813" cy="493713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l" eaLnBrk="1" hangingPunct="1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1275" y="9378950"/>
            <a:ext cx="2944813" cy="493713"/>
          </a:xfrm>
          <a:prstGeom prst="rect">
            <a:avLst/>
          </a:prstGeom>
        </p:spPr>
        <p:txBody>
          <a:bodyPr vert="horz" wrap="square" lIns="90955" tIns="45478" rIns="90955" bIns="4547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7A7FDAE-3594-4569-B534-BF75B1179E8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2460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A7FDAE-3594-4569-B534-BF75B1179E88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2163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A7FDAE-3594-4569-B534-BF75B1179E88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3311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A7FDAE-3594-4569-B534-BF75B1179E88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9329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A7FDAE-3594-4569-B534-BF75B1179E88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1427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A7FDAE-3594-4569-B534-BF75B1179E88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111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78904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D6DF141A-45B3-4C3C-8508-0F12038F4156}" type="datetimeFigureOut">
              <a:rPr lang="zh-TW" altLang="en-US"/>
              <a:pPr>
                <a:defRPr/>
              </a:pPr>
              <a:t>2017/7/28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mtClean="0"/>
            </a:lvl1pPr>
          </a:lstStyle>
          <a:p>
            <a:pPr>
              <a:defRPr/>
            </a:pPr>
            <a:fld id="{1156300E-A115-4D70-BBEF-26D2D1CACE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281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2490ED0B-B414-4E15-9005-28098825776C}" type="datetimeFigureOut">
              <a:rPr lang="zh-TW" altLang="en-US"/>
              <a:pPr>
                <a:defRPr/>
              </a:pPr>
              <a:t>2017/7/28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mtClean="0"/>
            </a:lvl1pPr>
          </a:lstStyle>
          <a:p>
            <a:pPr>
              <a:defRPr/>
            </a:pPr>
            <a:fld id="{34099D67-3FF3-4CC1-9828-4901D3FD6DD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7018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EC7AF699-D9E3-439C-9C9D-C3589027F312}" type="datetimeFigureOut">
              <a:rPr lang="zh-TW" altLang="en-US"/>
              <a:pPr>
                <a:defRPr/>
              </a:pPr>
              <a:t>2017/7/28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mtClean="0"/>
            </a:lvl1pPr>
          </a:lstStyle>
          <a:p>
            <a:pPr>
              <a:defRPr/>
            </a:pPr>
            <a:fld id="{DE794B9A-7F81-4CF6-9EC3-C8D3AD29A7C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439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68E1CDB6-9DA7-4098-92A5-F98D0172ABAB}" type="datetimeFigureOut">
              <a:rPr lang="zh-TW" altLang="en-US"/>
              <a:pPr>
                <a:defRPr/>
              </a:pPr>
              <a:t>2017/7/28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mtClean="0"/>
            </a:lvl1pPr>
          </a:lstStyle>
          <a:p>
            <a:pPr>
              <a:defRPr/>
            </a:pPr>
            <a:fld id="{42006243-6311-4AC1-82D3-B686FD4367C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111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596F3AB5-6C3C-4CAC-918F-C37991268901}" type="datetimeFigureOut">
              <a:rPr lang="zh-TW" altLang="en-US"/>
              <a:pPr>
                <a:defRPr/>
              </a:pPr>
              <a:t>2017/7/28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mtClean="0"/>
            </a:lvl1pPr>
          </a:lstStyle>
          <a:p>
            <a:pPr>
              <a:defRPr/>
            </a:pPr>
            <a:fld id="{3A40637D-02AB-403A-9FCB-551C3649B95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4650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906" y="1196752"/>
            <a:ext cx="8392330" cy="7200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zh-TW" altLang="en-US" sz="3000" b="1" kern="1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defRPr>
            </a:lvl1pPr>
          </a:lstStyle>
          <a:p>
            <a:pPr eaLnBrk="1" hangingPunct="1">
              <a:lnSpc>
                <a:spcPct val="120000"/>
              </a:lnSpc>
              <a:defRPr/>
            </a:pPr>
            <a:r>
              <a:rPr lang="zh-TW" altLang="en-US" dirty="0"/>
              <a:t>按一下以編輯母片標題</a:t>
            </a: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916832"/>
            <a:ext cx="9036496" cy="4104456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n"/>
              <a:defRPr kumimoji="1" lang="zh-TW" altLang="en-US" sz="160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Ø"/>
              <a:defRPr kumimoji="1" lang="zh-TW" altLang="en-US" sz="160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ü"/>
              <a:defRPr kumimoji="1" lang="zh-TW" altLang="en-US" sz="160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>
              <a:defRPr kumimoji="1" lang="zh-TW" altLang="en-US" sz="160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>
              <a:defRPr kumimoji="1" lang="zh-TW" altLang="en-US" sz="160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596F3AB5-6C3C-4CAC-918F-C37991268901}" type="datetimeFigureOut">
              <a:rPr lang="zh-TW" altLang="en-US"/>
              <a:pPr>
                <a:defRPr/>
              </a:pPr>
              <a:t>2017/7/28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mtClean="0"/>
            </a:lvl1pPr>
          </a:lstStyle>
          <a:p>
            <a:pPr>
              <a:defRPr/>
            </a:pPr>
            <a:fld id="{3A40637D-02AB-403A-9FCB-551C3649B95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8890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9045" y="4221088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39045" y="2613025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F6CBFBE1-99F4-4AF5-B4EC-503330380FF3}" type="datetimeFigureOut">
              <a:rPr lang="zh-TW" altLang="en-US"/>
              <a:pPr>
                <a:defRPr/>
              </a:pPr>
              <a:t>2017/7/28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mtClean="0"/>
            </a:lvl1pPr>
          </a:lstStyle>
          <a:p>
            <a:pPr>
              <a:defRPr/>
            </a:pPr>
            <a:fld id="{5622188D-FE7E-4729-92F8-C118AAD35FB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511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CD130CF5-CB43-4E64-A4B2-EB1E09E3CDF4}" type="datetimeFigureOut">
              <a:rPr lang="zh-TW" altLang="en-US"/>
              <a:pPr>
                <a:defRPr/>
              </a:pPr>
              <a:t>2017/7/28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mtClean="0"/>
            </a:lvl1pPr>
          </a:lstStyle>
          <a:p>
            <a:pPr>
              <a:defRPr/>
            </a:pPr>
            <a:fld id="{C4585E27-BE31-4E15-8BBE-BA1A13D846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075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6E393E18-E546-4ABA-B1CC-61B6484CC1D5}" type="datetimeFigureOut">
              <a:rPr lang="zh-TW" altLang="en-US"/>
              <a:pPr>
                <a:defRPr/>
              </a:pPr>
              <a:t>2017/7/28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mtClean="0"/>
            </a:lvl1pPr>
          </a:lstStyle>
          <a:p>
            <a:pPr>
              <a:defRPr/>
            </a:pPr>
            <a:fld id="{7425CD8F-DB5F-4704-9B4A-6B531A4B5E1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5410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2B467AD2-B9F3-4BF9-AA7E-C34F9BF788D8}" type="datetimeFigureOut">
              <a:rPr lang="zh-TW" altLang="en-US"/>
              <a:pPr>
                <a:defRPr/>
              </a:pPr>
              <a:t>2017/7/28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mtClean="0"/>
            </a:lvl1pPr>
          </a:lstStyle>
          <a:p>
            <a:pPr>
              <a:defRPr/>
            </a:pPr>
            <a:fld id="{75D830C7-DF1D-46CA-9BEB-993F9467B7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42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09F98C16-4872-49C8-B541-FD44E4901BE8}" type="datetimeFigureOut">
              <a:rPr lang="zh-TW" altLang="en-US"/>
              <a:pPr>
                <a:defRPr/>
              </a:pPr>
              <a:t>2017/7/28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mtClean="0"/>
            </a:lvl1pPr>
          </a:lstStyle>
          <a:p>
            <a:pPr>
              <a:defRPr/>
            </a:pPr>
            <a:fld id="{5FD5C429-6CA9-4258-8E5D-EAFE7A3A258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79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BAB62620-A584-454B-ACE3-895FEF02C420}" type="datetimeFigureOut">
              <a:rPr lang="zh-TW" altLang="en-US"/>
              <a:pPr>
                <a:defRPr/>
              </a:pPr>
              <a:t>2017/7/28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mtClean="0"/>
            </a:lvl1pPr>
          </a:lstStyle>
          <a:p>
            <a:pPr>
              <a:defRPr/>
            </a:pPr>
            <a:fld id="{E54CB76C-CC4A-4A06-9526-D1A298CD800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48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88"/>
            <a:ext cx="9144000" cy="104775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8054"/>
            <a:ext cx="9144000" cy="6699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86" r:id="rId1"/>
    <p:sldLayoutId id="2147484487" r:id="rId2"/>
    <p:sldLayoutId id="2147484497" r:id="rId3"/>
    <p:sldLayoutId id="2147484488" r:id="rId4"/>
    <p:sldLayoutId id="2147484489" r:id="rId5"/>
    <p:sldLayoutId id="2147484490" r:id="rId6"/>
    <p:sldLayoutId id="2147484491" r:id="rId7"/>
    <p:sldLayoutId id="2147484492" r:id="rId8"/>
    <p:sldLayoutId id="2147484493" r:id="rId9"/>
    <p:sldLayoutId id="2147484494" r:id="rId10"/>
    <p:sldLayoutId id="2147484495" r:id="rId11"/>
    <p:sldLayoutId id="214748449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vlsicad2017.nctu.edu.tw/site/page.aspx?pid=52&amp;sid=1141&amp;lang=cht#t2" TargetMode="External"/><Relationship Id="rId2" Type="http://schemas.openxmlformats.org/officeDocument/2006/relationships/hyperlink" Target="http://vlsicad2017.nctu.edu.tw/site/page.aspx?pid=52&amp;sid=1141&amp;lang=cht#t1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vlsicad2017.nctu.edu.tw/site/page.aspx?pid=52&amp;sid=1141&amp;lang=cht#t7" TargetMode="External"/><Relationship Id="rId2" Type="http://schemas.openxmlformats.org/officeDocument/2006/relationships/hyperlink" Target="http://vlsicad2017.nctu.edu.tw/site/page.aspx?pid=52&amp;sid=1141&amp;lang=cht#t6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vlsicad2017.nctu.edu.tw/site/page.aspx?pid=52&amp;sid=1141&amp;lang=cht#t10" TargetMode="External"/><Relationship Id="rId4" Type="http://schemas.openxmlformats.org/officeDocument/2006/relationships/hyperlink" Target="http://vlsicad2017.nctu.edu.tw/site/page.aspx?pid=52&amp;sid=1141&amp;lang=cht#t8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79512" y="2204864"/>
            <a:ext cx="8496300" cy="3240087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kumimoji="0" lang="zh-TW" alt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第</a:t>
            </a:r>
            <a:r>
              <a:rPr kumimoji="0" lang="en-US" altLang="zh-TW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28</a:t>
            </a:r>
            <a:r>
              <a:rPr kumimoji="0" lang="zh-TW" alt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屆</a:t>
            </a:r>
            <a:r>
              <a:rPr kumimoji="0" lang="zh-TW" alt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超大型積體電路設計</a:t>
            </a:r>
            <a:endParaRPr kumimoji="0" lang="en-US" altLang="zh-TW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kumimoji="0" lang="zh-TW" alt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暨計算機輔助</a:t>
            </a:r>
            <a:r>
              <a:rPr kumimoji="0" lang="zh-TW" alt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設計技術研討會</a:t>
            </a:r>
            <a:endParaRPr kumimoji="0" lang="en-US" altLang="zh-TW" sz="32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kumimoji="0" lang="zh-TW" altLang="en-US" sz="5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</a:t>
            </a:r>
            <a:r>
              <a:rPr kumimoji="0" lang="zh-TW" alt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/>
            </a:r>
            <a:br>
              <a:rPr kumimoji="0" lang="zh-TW" alt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</a:br>
            <a:r>
              <a:rPr kumimoji="0" lang="en-US" altLang="zh-TW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2017 </a:t>
            </a:r>
            <a:r>
              <a:rPr kumimoji="0" lang="en-US" altLang="zh-TW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VLSI </a:t>
            </a:r>
            <a:r>
              <a:rPr kumimoji="0" lang="en-US" altLang="zh-TW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Design/CAD Symposium</a:t>
            </a:r>
            <a:endParaRPr kumimoji="0" lang="en-US" altLang="zh-TW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algn="r" eaLnBrk="1" hangingPunct="1">
              <a:defRPr/>
            </a:pPr>
            <a:r>
              <a:rPr kumimoji="0" lang="zh-TW" altLang="en-US" sz="1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</a:t>
            </a:r>
            <a:r>
              <a:rPr kumimoji="0" lang="zh-TW" altLang="en-US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</a:t>
            </a:r>
            <a:endParaRPr kumimoji="0" lang="en-US" altLang="zh-TW" sz="3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algn="r" eaLnBrk="1" hangingPunct="1">
              <a:defRPr/>
            </a:pPr>
            <a:r>
              <a:rPr kumimoji="0" lang="en-US" altLang="zh-TW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-----</a:t>
            </a:r>
            <a:r>
              <a:rPr kumimoji="0" lang="zh-TW" alt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行前說明 </a:t>
            </a:r>
          </a:p>
        </p:txBody>
      </p:sp>
    </p:spTree>
    <p:extLst>
      <p:ext uri="{BB962C8B-B14F-4D97-AF65-F5344CB8AC3E}">
        <p14:creationId xmlns:p14="http://schemas.microsoft.com/office/powerpoint/2010/main" val="4031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Poster &amp; Demo Session  </a:t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b="1" dirty="0" smtClean="0"/>
              <a:t>Digital &amp; System</a:t>
            </a:r>
            <a:r>
              <a:rPr lang="zh-TW" altLang="zh-TW" b="1" dirty="0" smtClean="0"/>
              <a:t>類別</a:t>
            </a:r>
            <a:r>
              <a:rPr lang="en-US" altLang="zh-TW" b="1" dirty="0" smtClean="0"/>
              <a:t>(DA-4, DA-5)</a:t>
            </a:r>
            <a:r>
              <a:rPr lang="zh-TW" altLang="zh-TW" b="1" dirty="0" smtClean="0"/>
              <a:t>：</a:t>
            </a:r>
            <a:r>
              <a:rPr lang="zh-TW" altLang="en-US" b="1" dirty="0" smtClean="0"/>
              <a:t>共</a:t>
            </a:r>
            <a:r>
              <a:rPr lang="en-US" altLang="zh-TW" b="1" dirty="0" smtClean="0"/>
              <a:t>2</a:t>
            </a:r>
            <a:r>
              <a:rPr lang="zh-TW" altLang="en-US" b="1" dirty="0" smtClean="0"/>
              <a:t>組</a:t>
            </a:r>
            <a:endParaRPr lang="zh-TW" altLang="zh-TW" b="1" dirty="0" smtClean="0"/>
          </a:p>
          <a:p>
            <a:pPr lvl="0"/>
            <a:r>
              <a:rPr lang="zh-TW" altLang="zh-TW" b="1" dirty="0" smtClean="0"/>
              <a:t>口頭發表：</a:t>
            </a:r>
            <a:r>
              <a:rPr lang="zh-TW" altLang="zh-TW" dirty="0" smtClean="0"/>
              <a:t>每一隊報告長度</a:t>
            </a:r>
            <a:r>
              <a:rPr lang="en-US" altLang="zh-TW" dirty="0" smtClean="0"/>
              <a:t>15</a:t>
            </a:r>
            <a:r>
              <a:rPr lang="zh-TW" altLang="zh-TW" dirty="0" smtClean="0"/>
              <a:t>分鐘含</a:t>
            </a:r>
            <a:r>
              <a:rPr lang="en-US" altLang="zh-TW" dirty="0" smtClean="0"/>
              <a:t>QA (</a:t>
            </a:r>
            <a:r>
              <a:rPr lang="zh-TW" altLang="zh-TW" dirty="0" smtClean="0"/>
              <a:t>發表</a:t>
            </a:r>
            <a:r>
              <a:rPr lang="en-US" altLang="zh-TW" dirty="0" smtClean="0"/>
              <a:t>12</a:t>
            </a:r>
            <a:r>
              <a:rPr lang="zh-TW" altLang="zh-TW" dirty="0" smtClean="0"/>
              <a:t>分鐘，</a:t>
            </a:r>
            <a:r>
              <a:rPr lang="en-US" altLang="zh-TW" dirty="0" smtClean="0"/>
              <a:t>QA 3</a:t>
            </a:r>
            <a:r>
              <a:rPr lang="zh-TW" altLang="zh-TW" dirty="0" smtClean="0"/>
              <a:t>分鐘</a:t>
            </a:r>
            <a:r>
              <a:rPr lang="en-US" altLang="zh-TW" dirty="0" smtClean="0"/>
              <a:t>)</a:t>
            </a:r>
            <a:endParaRPr lang="zh-TW" altLang="zh-TW" dirty="0" smtClean="0"/>
          </a:p>
          <a:p>
            <a:pPr lvl="0"/>
            <a:r>
              <a:rPr lang="zh-TW" altLang="zh-TW" b="1" dirty="0" smtClean="0"/>
              <a:t>實體展示：</a:t>
            </a:r>
            <a:r>
              <a:rPr lang="zh-TW" altLang="en-US" dirty="0" smtClean="0"/>
              <a:t>各組自行於</a:t>
            </a:r>
            <a:r>
              <a:rPr lang="en-US" altLang="zh-TW" dirty="0" smtClean="0"/>
              <a:t>8/3(</a:t>
            </a:r>
            <a:r>
              <a:rPr lang="zh-TW" altLang="zh-TW" dirty="0" smtClean="0"/>
              <a:t>四</a:t>
            </a:r>
            <a:r>
              <a:rPr lang="en-US" altLang="zh-TW" dirty="0" smtClean="0"/>
              <a:t>)</a:t>
            </a:r>
            <a:r>
              <a:rPr lang="zh-TW" altLang="zh-TW" dirty="0" smtClean="0"/>
              <a:t>晚間</a:t>
            </a:r>
            <a:r>
              <a:rPr lang="en-US" altLang="zh-TW" dirty="0" smtClean="0"/>
              <a:t>20:00~21:00</a:t>
            </a:r>
            <a:r>
              <a:rPr lang="zh-TW" altLang="zh-TW" dirty="0" smtClean="0"/>
              <a:t>於福華廳</a:t>
            </a:r>
            <a:r>
              <a:rPr lang="en-US" altLang="zh-TW" dirty="0" smtClean="0"/>
              <a:t>(II)</a:t>
            </a:r>
            <a:r>
              <a:rPr lang="zh-TW" altLang="zh-TW" dirty="0" smtClean="0"/>
              <a:t>區佈置展示攤位</a:t>
            </a:r>
          </a:p>
          <a:p>
            <a:pPr lvl="0"/>
            <a:endParaRPr lang="zh-TW" altLang="zh-TW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852936"/>
            <a:ext cx="6847952" cy="334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7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抽獎須知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</a:rPr>
              <a:t>全勤獎卡：</a:t>
            </a: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</a:rPr>
              <a:t>參加</a:t>
            </a:r>
            <a:r>
              <a:rPr lang="en-US" altLang="zh-TW" dirty="0" smtClean="0">
                <a:latin typeface="微軟正黑體" panose="020B0604030504040204" pitchFamily="34" charset="-120"/>
              </a:rPr>
              <a:t>9</a:t>
            </a:r>
            <a:r>
              <a:rPr lang="zh-TW" altLang="en-US" dirty="0" smtClean="0">
                <a:latin typeface="微軟正黑體" panose="020B0604030504040204" pitchFamily="34" charset="-120"/>
              </a:rPr>
              <a:t>場</a:t>
            </a:r>
            <a:r>
              <a:rPr lang="zh-TW" altLang="en-US" u="sng" dirty="0" smtClean="0">
                <a:latin typeface="微軟正黑體" panose="020B0604030504040204" pitchFamily="34" charset="-120"/>
              </a:rPr>
              <a:t>必選</a:t>
            </a:r>
            <a:r>
              <a:rPr lang="zh-TW" altLang="en-US" dirty="0" smtClean="0">
                <a:latin typeface="微軟正黑體" panose="020B0604030504040204" pitchFamily="34" charset="-120"/>
              </a:rPr>
              <a:t>場和至少</a:t>
            </a:r>
            <a:r>
              <a:rPr lang="en-US" altLang="zh-TW" dirty="0" smtClean="0">
                <a:latin typeface="微軟正黑體" panose="020B0604030504040204" pitchFamily="34" charset="-120"/>
              </a:rPr>
              <a:t>3</a:t>
            </a:r>
            <a:r>
              <a:rPr lang="zh-TW" altLang="en-US" dirty="0" smtClean="0">
                <a:latin typeface="微軟正黑體" panose="020B0604030504040204" pitchFamily="34" charset="-120"/>
              </a:rPr>
              <a:t>場</a:t>
            </a:r>
            <a:r>
              <a:rPr lang="zh-TW" altLang="en-US" u="sng" dirty="0" smtClean="0">
                <a:latin typeface="微軟正黑體" panose="020B0604030504040204" pitchFamily="34" charset="-120"/>
              </a:rPr>
              <a:t>自選</a:t>
            </a:r>
            <a:r>
              <a:rPr lang="zh-TW" altLang="en-US" dirty="0" smtClean="0">
                <a:latin typeface="微軟正黑體" panose="020B0604030504040204" pitchFamily="34" charset="-120"/>
              </a:rPr>
              <a:t>場。</a:t>
            </a:r>
            <a:endParaRPr lang="en-US" altLang="zh-TW" dirty="0" smtClean="0">
              <a:latin typeface="微軟正黑體" panose="020B0604030504040204" pitchFamily="34" charset="-120"/>
            </a:endParaRPr>
          </a:p>
          <a:p>
            <a:pPr lvl="1"/>
            <a:r>
              <a:rPr lang="zh-TW" altLang="en-US" b="1" dirty="0" smtClean="0">
                <a:latin typeface="微軟正黑體" panose="020B0604030504040204" pitchFamily="34" charset="-120"/>
              </a:rPr>
              <a:t>會議開始前入場</a:t>
            </a:r>
            <a:r>
              <a:rPr lang="zh-TW" altLang="en-US" dirty="0" smtClean="0">
                <a:latin typeface="微軟正黑體" panose="020B0604030504040204" pitchFamily="34" charset="-120"/>
              </a:rPr>
              <a:t>並由工作人員</a:t>
            </a:r>
            <a:r>
              <a:rPr lang="zh-TW" altLang="en-US" b="1" dirty="0" smtClean="0">
                <a:latin typeface="微軟正黑體" panose="020B0604030504040204" pitchFamily="34" charset="-120"/>
              </a:rPr>
              <a:t>蓋章</a:t>
            </a:r>
            <a:r>
              <a:rPr lang="zh-TW" altLang="en-US" dirty="0" smtClean="0">
                <a:latin typeface="微軟正黑體" panose="020B0604030504040204" pitchFamily="34" charset="-120"/>
              </a:rPr>
              <a:t>，議程</a:t>
            </a:r>
            <a:r>
              <a:rPr lang="zh-TW" altLang="en-US" b="1" dirty="0" smtClean="0">
                <a:latin typeface="微軟正黑體" panose="020B0604030504040204" pitchFamily="34" charset="-120"/>
              </a:rPr>
              <a:t>開始</a:t>
            </a:r>
            <a:r>
              <a:rPr lang="en-US" altLang="zh-TW" b="1" dirty="0" smtClean="0">
                <a:latin typeface="微軟正黑體" panose="020B0604030504040204" pitchFamily="34" charset="-120"/>
              </a:rPr>
              <a:t>15</a:t>
            </a:r>
            <a:r>
              <a:rPr lang="zh-TW" altLang="en-US" b="1" dirty="0" smtClean="0">
                <a:latin typeface="微軟正黑體" panose="020B0604030504040204" pitchFamily="34" charset="-120"/>
              </a:rPr>
              <a:t>分鐘</a:t>
            </a:r>
            <a:r>
              <a:rPr lang="zh-TW" altLang="en-US" dirty="0" smtClean="0">
                <a:latin typeface="微軟正黑體" panose="020B0604030504040204" pitchFamily="34" charset="-120"/>
              </a:rPr>
              <a:t>後則不蓋章。</a:t>
            </a:r>
            <a:endParaRPr lang="en-US" altLang="zh-TW" dirty="0" smtClean="0">
              <a:latin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</a:rPr>
              <a:t>例外場次：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8/3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9:30-10:30 Invited Talk 1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於議程結束時蓋章。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</a:endParaRPr>
          </a:p>
          <a:p>
            <a:pPr lvl="2"/>
            <a:endParaRPr lang="en-US" altLang="zh-TW" dirty="0" smtClean="0">
              <a:latin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</a:rPr>
              <a:t>早鳥獎卡：</a:t>
            </a:r>
            <a:endParaRPr lang="en-US" altLang="zh-TW" b="1" dirty="0" smtClean="0">
              <a:latin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</a:rPr>
              <a:t>抽獎卡有註記為早鳥場的場次，須在各議程</a:t>
            </a:r>
            <a:r>
              <a:rPr lang="zh-TW" altLang="en-US" b="1" dirty="0" smtClean="0">
                <a:latin typeface="微軟正黑體" panose="020B0604030504040204" pitchFamily="34" charset="-120"/>
              </a:rPr>
              <a:t>開始前</a:t>
            </a:r>
            <a:r>
              <a:rPr lang="en-US" altLang="zh-TW" b="1" dirty="0" smtClean="0">
                <a:latin typeface="微軟正黑體" panose="020B0604030504040204" pitchFamily="34" charset="-120"/>
              </a:rPr>
              <a:t>5~15</a:t>
            </a:r>
            <a:r>
              <a:rPr lang="zh-TW" altLang="en-US" b="1" dirty="0" smtClean="0">
                <a:latin typeface="微軟正黑體" panose="020B0604030504040204" pitchFamily="34" charset="-120"/>
              </a:rPr>
              <a:t>分鐘</a:t>
            </a:r>
            <a:r>
              <a:rPr lang="zh-TW" altLang="en-US" dirty="0" smtClean="0">
                <a:latin typeface="微軟正黑體" panose="020B0604030504040204" pitchFamily="34" charset="-120"/>
              </a:rPr>
              <a:t>入場。</a:t>
            </a:r>
            <a:endParaRPr lang="en-US" altLang="zh-TW" dirty="0" smtClean="0">
              <a:latin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</a:rPr>
              <a:t>例外場次：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8/3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9:30-10:30 Invited Talk 1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於議程結束時蓋章。</a:t>
            </a:r>
          </a:p>
          <a:p>
            <a:pPr lvl="1"/>
            <a:endParaRPr lang="en-US" altLang="zh-TW" dirty="0" smtClean="0">
              <a:latin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</a:rPr>
              <a:t>抽獎卡須於 </a:t>
            </a:r>
            <a:r>
              <a:rPr lang="en-US" altLang="zh-TW" dirty="0" smtClean="0">
                <a:latin typeface="微軟正黑體" panose="020B0604030504040204" pitchFamily="34" charset="-120"/>
              </a:rPr>
              <a:t>8/4 </a:t>
            </a:r>
            <a:r>
              <a:rPr lang="zh-TW" altLang="en-US" dirty="0" smtClean="0">
                <a:latin typeface="微軟正黑體" panose="020B0604030504040204" pitchFamily="34" charset="-120"/>
              </a:rPr>
              <a:t>上午</a:t>
            </a:r>
            <a:r>
              <a:rPr lang="en-US" altLang="zh-TW" dirty="0" smtClean="0">
                <a:latin typeface="微軟正黑體" panose="020B0604030504040204" pitchFamily="34" charset="-120"/>
              </a:rPr>
              <a:t>11</a:t>
            </a:r>
            <a:r>
              <a:rPr lang="zh-TW" altLang="en-US" dirty="0" smtClean="0">
                <a:latin typeface="微軟正黑體" panose="020B0604030504040204" pitchFamily="34" charset="-120"/>
              </a:rPr>
              <a:t>：</a:t>
            </a:r>
            <a:r>
              <a:rPr lang="en-US" altLang="zh-TW" dirty="0" smtClean="0">
                <a:latin typeface="微軟正黑體" panose="020B0604030504040204" pitchFamily="34" charset="-120"/>
              </a:rPr>
              <a:t>00</a:t>
            </a:r>
            <a:r>
              <a:rPr lang="zh-TW" altLang="en-US" dirty="0" smtClean="0">
                <a:latin typeface="微軟正黑體" panose="020B0604030504040204" pitchFamily="34" charset="-120"/>
              </a:rPr>
              <a:t> 前投入</a:t>
            </a:r>
            <a:r>
              <a:rPr lang="en-US" altLang="zh-TW" dirty="0" smtClean="0">
                <a:latin typeface="微軟正黑體" panose="020B0604030504040204" pitchFamily="34" charset="-120"/>
              </a:rPr>
              <a:t>1</a:t>
            </a:r>
            <a:r>
              <a:rPr lang="zh-TW" altLang="en-US" dirty="0" smtClean="0">
                <a:latin typeface="微軟正黑體" panose="020B0604030504040204" pitchFamily="34" charset="-120"/>
              </a:rPr>
              <a:t>樓大會服務台摸彩</a:t>
            </a:r>
            <a:r>
              <a:rPr lang="zh-TW" altLang="en-US" dirty="0">
                <a:latin typeface="微軟正黑體" panose="020B0604030504040204" pitchFamily="34" charset="-120"/>
              </a:rPr>
              <a:t>箱</a:t>
            </a:r>
            <a:r>
              <a:rPr lang="zh-TW" altLang="en-US" dirty="0" smtClean="0">
                <a:latin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</a:endParaRPr>
          </a:p>
          <a:p>
            <a:pPr lvl="1"/>
            <a:endParaRPr lang="en-US" altLang="zh-TW" dirty="0" smtClean="0">
              <a:latin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</a:rPr>
              <a:t>摸獎時間為 </a:t>
            </a:r>
            <a:r>
              <a:rPr lang="en-US" altLang="zh-TW" dirty="0" smtClean="0">
                <a:latin typeface="微軟正黑體" panose="020B0604030504040204" pitchFamily="34" charset="-120"/>
              </a:rPr>
              <a:t>8/4</a:t>
            </a:r>
            <a:r>
              <a:rPr lang="zh-TW" altLang="en-US" dirty="0" smtClean="0">
                <a:latin typeface="微軟正黑體" panose="020B0604030504040204" pitchFamily="34" charset="-120"/>
              </a:rPr>
              <a:t> 上午</a:t>
            </a:r>
            <a:r>
              <a:rPr lang="en-US" altLang="zh-TW" dirty="0" smtClean="0">
                <a:latin typeface="微軟正黑體" panose="020B0604030504040204" pitchFamily="34" charset="-120"/>
              </a:rPr>
              <a:t>11</a:t>
            </a:r>
            <a:r>
              <a:rPr lang="zh-TW" altLang="en-US" dirty="0" smtClean="0">
                <a:latin typeface="微軟正黑體" panose="020B0604030504040204" pitchFamily="34" charset="-120"/>
              </a:rPr>
              <a:t>：</a:t>
            </a:r>
            <a:r>
              <a:rPr lang="en-US" altLang="zh-TW" dirty="0" smtClean="0">
                <a:latin typeface="微軟正黑體" panose="020B0604030504040204" pitchFamily="34" charset="-120"/>
              </a:rPr>
              <a:t>30</a:t>
            </a:r>
            <a:r>
              <a:rPr lang="zh-TW" altLang="en-US" dirty="0" smtClean="0">
                <a:latin typeface="微軟正黑體" panose="020B0604030504040204" pitchFamily="34" charset="-120"/>
              </a:rPr>
              <a:t> 閉幕典禮；獲獎人如不在現場，視同放棄。</a:t>
            </a:r>
          </a:p>
        </p:txBody>
      </p:sp>
    </p:spTree>
    <p:extLst>
      <p:ext uri="{BB962C8B-B14F-4D97-AF65-F5344CB8AC3E}">
        <p14:creationId xmlns:p14="http://schemas.microsoft.com/office/powerpoint/2010/main" val="90730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708643"/>
              </p:ext>
            </p:extLst>
          </p:nvPr>
        </p:nvGraphicFramePr>
        <p:xfrm>
          <a:off x="395697" y="1830160"/>
          <a:ext cx="8352605" cy="40314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852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08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64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9978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3754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場次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日期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時間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議程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必</a:t>
                      </a:r>
                      <a:r>
                        <a:rPr lang="en-US" altLang="zh-TW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選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754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1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8</a:t>
                      </a:r>
                      <a:r>
                        <a:rPr lang="zh-TW" altLang="en-US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400" u="none" strike="noStrike" dirty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lang="en-US" altLang="zh-TW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en-US" altLang="zh-TW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15:30-17:30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[CIC Special Session/2017 CIC</a:t>
                      </a:r>
                      <a:r>
                        <a:rPr lang="zh-TW" alt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成果發表會</a:t>
                      </a:r>
                      <a:r>
                        <a:rPr lang="en-US" altLang="zh-TW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]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選</a:t>
                      </a:r>
                      <a:endParaRPr lang="zh-TW" altLang="en-US" sz="1400" b="0" i="0" u="none" strike="noStrike" dirty="0">
                        <a:solidFill>
                          <a:srgbClr val="A6A6A6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754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2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19:00-21:00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[CIC</a:t>
                      </a:r>
                      <a:r>
                        <a:rPr lang="en-US" sz="1400" u="none" strike="noStrike" baseline="0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400" u="none" strike="noStrike" baseline="0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S</a:t>
                      </a:r>
                      <a:r>
                        <a:rPr lang="en-US" sz="1400" u="none" strike="noStrike" baseline="0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hort Course</a:t>
                      </a:r>
                      <a:r>
                        <a:rPr lang="en-US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選</a:t>
                      </a:r>
                      <a:endParaRPr lang="zh-TW" altLang="en-US" sz="1400" b="0" i="0" u="none" strike="noStrike" dirty="0">
                        <a:solidFill>
                          <a:srgbClr val="A6A6A6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754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3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8</a:t>
                      </a:r>
                      <a:r>
                        <a:rPr lang="zh-TW" altLang="en-US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400" u="none" strike="noStrike" dirty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lang="en-US" altLang="zh-TW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三</a:t>
                      </a:r>
                      <a:r>
                        <a:rPr lang="en-US" altLang="zh-TW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8:30-10:00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頒獎</a:t>
                      </a:r>
                      <a:r>
                        <a:rPr lang="en-US" altLang="zh-TW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+</a:t>
                      </a:r>
                      <a:r>
                        <a:rPr lang="en-US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[</a:t>
                      </a:r>
                      <a:r>
                        <a:rPr lang="en-US" sz="1400" u="none" strike="noStrike" dirty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Keynote Speech-1]</a:t>
                      </a:r>
                      <a:endParaRPr lang="en-US" sz="1400" b="1" i="1" u="none" strike="noStrike" dirty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必 </a:t>
                      </a:r>
                      <a:r>
                        <a:rPr lang="en-US" altLang="zh-TW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[</a:t>
                      </a:r>
                      <a:r>
                        <a:rPr lang="zh-TW" altLang="en-US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早</a:t>
                      </a:r>
                      <a:r>
                        <a:rPr lang="en-US" altLang="zh-TW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]</a:t>
                      </a:r>
                      <a:endParaRPr lang="zh-TW" altLang="en-US" sz="1400" b="1" i="1" u="none" strike="noStrike" dirty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754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4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10:30-12:00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[Oral</a:t>
                      </a:r>
                      <a:r>
                        <a:rPr lang="en-US" sz="1400" u="none" strike="noStrike" baseline="0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Session</a:t>
                      </a:r>
                      <a:r>
                        <a:rPr lang="en-US" altLang="zh-TW" sz="1400" u="none" strike="noStrike" baseline="0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 1~4</a:t>
                      </a:r>
                      <a:r>
                        <a:rPr lang="en-US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]</a:t>
                      </a:r>
                      <a:r>
                        <a:rPr lang="zh-TW" altLang="en-US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、廠商技術論壇</a:t>
                      </a:r>
                      <a:endParaRPr lang="en-US" sz="1400" b="1" i="1" u="none" strike="noStrike" dirty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必 </a:t>
                      </a:r>
                      <a:r>
                        <a:rPr lang="en-US" altLang="zh-TW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(5</a:t>
                      </a:r>
                      <a:r>
                        <a:rPr lang="zh-TW" alt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選</a:t>
                      </a:r>
                      <a:r>
                        <a:rPr lang="en-US" altLang="zh-TW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1)</a:t>
                      </a:r>
                      <a:endParaRPr lang="zh-TW" altLang="en-US" sz="1400" b="1" i="1" u="none" strike="noStrike" dirty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754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5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400" u="none" strike="noStrike" kern="1200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12:15-13:25</a:t>
                      </a:r>
                      <a:endParaRPr kumimoji="0" lang="en-US" altLang="zh-TW" sz="1400" u="none" strike="noStrike" kern="1200" dirty="0">
                        <a:solidFill>
                          <a:schemeClr val="dk1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 smtClean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Luncheon Special Session</a:t>
                      </a:r>
                      <a:r>
                        <a:rPr lang="zh-TW" altLang="en-US" sz="1400" u="none" strike="noStrike" dirty="0" smtClean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400" u="none" strike="noStrike" dirty="0" smtClean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u="none" strike="noStrike" dirty="0" smtClean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奇景光電</a:t>
                      </a:r>
                      <a:r>
                        <a:rPr lang="en-US" altLang="zh-TW" sz="1400" u="none" strike="noStrike" dirty="0" smtClean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1400" u="none" strike="noStrike" dirty="0" smtClean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日月光</a:t>
                      </a:r>
                      <a:r>
                        <a:rPr lang="en-US" altLang="zh-TW" sz="1400" u="none" strike="noStrike" dirty="0" smtClean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選</a:t>
                      </a:r>
                      <a:endParaRPr lang="zh-TW" altLang="en-US" sz="1400" b="0" i="0" u="none" strike="noStrike" dirty="0" smtClean="0">
                        <a:solidFill>
                          <a:srgbClr val="A6A6A6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754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6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  <a:cs typeface="+mn-cs"/>
                        </a:rPr>
                        <a:t>13:30-15:00</a:t>
                      </a:r>
                      <a:endParaRPr kumimoji="0" lang="en-US" altLang="zh-TW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350" marR="6350" marT="6349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  <a:cs typeface="+mn-cs"/>
                        </a:rPr>
                        <a:t>[Oral Session-5~8]</a:t>
                      </a:r>
                      <a:r>
                        <a:rPr kumimoji="0" lang="zh-TW" altLang="en-U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  <a:cs typeface="+mn-cs"/>
                        </a:rPr>
                        <a:t>、廠商技術論壇</a:t>
                      </a:r>
                      <a:endParaRPr kumimoji="0" lang="en-US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350" marR="6350" marT="6349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TW" altLang="en-U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  <a:cs typeface="+mn-cs"/>
                        </a:rPr>
                        <a:t>必 </a:t>
                      </a:r>
                      <a:r>
                        <a:rPr kumimoji="0" lang="en-US" altLang="zh-TW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  <a:cs typeface="+mn-cs"/>
                        </a:rPr>
                        <a:t>(5</a:t>
                      </a:r>
                      <a:r>
                        <a:rPr kumimoji="0" lang="zh-TW" altLang="en-U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  <a:cs typeface="+mn-cs"/>
                        </a:rPr>
                        <a:t>選</a:t>
                      </a:r>
                      <a:r>
                        <a:rPr kumimoji="0" lang="en-US" altLang="zh-TW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  <a:cs typeface="+mn-cs"/>
                        </a:rPr>
                        <a:t>1)</a:t>
                      </a:r>
                      <a:endParaRPr kumimoji="0" lang="zh-TW" altLang="en-US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350" marR="6350" marT="6349" marB="0" anchor="ctr"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754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7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15:30-17:00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[Oral Session-</a:t>
                      </a:r>
                      <a:r>
                        <a:rPr lang="en-US" altLang="zh-TW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9</a:t>
                      </a:r>
                      <a:r>
                        <a:rPr lang="en-US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~12]</a:t>
                      </a:r>
                      <a:r>
                        <a:rPr lang="zh-TW" altLang="en-US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、廠商技術論壇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必 </a:t>
                      </a:r>
                      <a:r>
                        <a:rPr lang="en-US" altLang="zh-TW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(5</a:t>
                      </a:r>
                      <a:r>
                        <a:rPr lang="zh-TW" alt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選</a:t>
                      </a:r>
                      <a:r>
                        <a:rPr lang="en-US" altLang="zh-TW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1)</a:t>
                      </a:r>
                      <a:endParaRPr lang="zh-TW" altLang="en-US" sz="1400" b="0" i="0" u="none" strike="noStrike" dirty="0">
                        <a:solidFill>
                          <a:srgbClr val="A6A6A6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754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8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20:00-21:30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[Graduate Student Forum]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選</a:t>
                      </a:r>
                      <a:endParaRPr lang="zh-TW" altLang="en-US" sz="1400" b="0" i="0" u="none" strike="noStrike" dirty="0">
                        <a:solidFill>
                          <a:srgbClr val="A6A6A6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754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9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8</a:t>
                      </a:r>
                      <a:r>
                        <a:rPr lang="zh-TW" altLang="en-US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400" u="none" strike="noStrike" dirty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lang="en-US" altLang="zh-TW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四</a:t>
                      </a:r>
                      <a:r>
                        <a:rPr lang="en-US" altLang="zh-TW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8:30-9:30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[Keynote </a:t>
                      </a:r>
                      <a:r>
                        <a:rPr lang="en-US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Speech-</a:t>
                      </a:r>
                      <a:r>
                        <a:rPr lang="en-US" altLang="zh-TW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en-US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]</a:t>
                      </a:r>
                      <a:endParaRPr lang="en-US" sz="1400" b="1" i="1" u="none" strike="noStrike" dirty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必 </a:t>
                      </a:r>
                      <a:r>
                        <a:rPr lang="en-US" altLang="zh-TW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[</a:t>
                      </a:r>
                      <a:r>
                        <a:rPr lang="zh-TW" altLang="en-US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早</a:t>
                      </a:r>
                      <a:r>
                        <a:rPr lang="en-US" altLang="zh-TW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]</a:t>
                      </a:r>
                      <a:endParaRPr lang="zh-TW" altLang="en-US" sz="1400" b="1" i="1" u="none" strike="noStrike" dirty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754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10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9:30-10:30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[Invited</a:t>
                      </a:r>
                      <a:r>
                        <a:rPr lang="en-US" sz="1400" u="none" strike="noStrike" baseline="0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 Talk</a:t>
                      </a:r>
                      <a:r>
                        <a:rPr lang="en-US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 1]</a:t>
                      </a:r>
                      <a:endParaRPr lang="en-US" sz="1400" b="1" i="1" u="none" strike="noStrike" dirty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必 </a:t>
                      </a:r>
                      <a:r>
                        <a:rPr lang="en-US" altLang="zh-TW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[</a:t>
                      </a:r>
                      <a:r>
                        <a:rPr lang="zh-TW" altLang="en-US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早</a:t>
                      </a:r>
                      <a:r>
                        <a:rPr lang="en-US" altLang="zh-TW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]</a:t>
                      </a:r>
                      <a:endParaRPr lang="zh-TW" altLang="en-US" sz="1400" b="1" i="1" u="none" strike="noStrike" dirty="0" smtClean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754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1400" dirty="0"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11:00-12:30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  <a:cs typeface="+mn-cs"/>
                        </a:rPr>
                        <a:t>[Oral Session-5~8]</a:t>
                      </a:r>
                      <a:r>
                        <a:rPr kumimoji="0" lang="zh-TW" altLang="en-U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  <a:cs typeface="+mn-cs"/>
                        </a:rPr>
                        <a:t>、廠商技術論壇</a:t>
                      </a:r>
                      <a:endParaRPr kumimoji="0" lang="en-US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350" marR="6350" marT="6349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TW" altLang="en-U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  <a:cs typeface="+mn-cs"/>
                        </a:rPr>
                        <a:t>必 </a:t>
                      </a:r>
                      <a:r>
                        <a:rPr kumimoji="0" lang="en-US" altLang="zh-TW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  <a:cs typeface="+mn-cs"/>
                        </a:rPr>
                        <a:t>(5</a:t>
                      </a:r>
                      <a:r>
                        <a:rPr kumimoji="0" lang="zh-TW" altLang="en-U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  <a:cs typeface="+mn-cs"/>
                        </a:rPr>
                        <a:t>選</a:t>
                      </a:r>
                      <a:r>
                        <a:rPr kumimoji="0" lang="en-US" altLang="zh-TW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  <a:cs typeface="+mn-cs"/>
                        </a:rPr>
                        <a:t>1)</a:t>
                      </a:r>
                      <a:endParaRPr kumimoji="0" lang="zh-TW" altLang="en-US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350" marR="6350" marT="6349" marB="0" anchor="ctr"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754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12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u="none" strike="noStrike" kern="1200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12:45-13:45</a:t>
                      </a:r>
                      <a:endParaRPr kumimoji="0" lang="en-US" altLang="zh-TW" sz="1400" u="none" strike="noStrike" kern="1200" dirty="0" smtClean="0">
                        <a:solidFill>
                          <a:schemeClr val="dk1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u="none" strike="noStrike" dirty="0" smtClean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Luncheon Special Session(</a:t>
                      </a:r>
                      <a:r>
                        <a:rPr lang="zh-TW" altLang="en-US" sz="1400" u="none" strike="noStrike" dirty="0" smtClean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聯發科</a:t>
                      </a:r>
                      <a:r>
                        <a:rPr lang="en-US" altLang="zh-TW" sz="1400" u="none" strike="noStrike" dirty="0" smtClean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400" b="0" i="0" u="none" strike="noStrike" dirty="0" smtClean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選</a:t>
                      </a:r>
                      <a:endParaRPr lang="zh-TW" altLang="en-US" sz="1400" b="0" i="0" u="none" strike="noStrike" dirty="0" smtClean="0">
                        <a:solidFill>
                          <a:srgbClr val="A6A6A6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754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13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  <a:cs typeface="+mn-cs"/>
                        </a:rPr>
                        <a:t>14:00-17:00</a:t>
                      </a:r>
                    </a:p>
                  </a:txBody>
                  <a:tcPr marL="6350" marR="6350" marT="6349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5G</a:t>
                      </a:r>
                      <a:r>
                        <a:rPr lang="en-US" altLang="zh-TW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 Technology Forum/IEEE DLP Series</a:t>
                      </a:r>
                      <a:endParaRPr lang="en-US" altLang="zh-TW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必 </a:t>
                      </a:r>
                      <a:r>
                        <a:rPr lang="en-US" altLang="zh-TW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(3</a:t>
                      </a:r>
                      <a:r>
                        <a:rPr lang="zh-TW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選</a:t>
                      </a:r>
                      <a:r>
                        <a:rPr lang="en-US" altLang="zh-TW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1)</a:t>
                      </a:r>
                      <a:endParaRPr lang="zh-TW" altLang="en-U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75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14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8</a:t>
                      </a:r>
                      <a:r>
                        <a:rPr lang="zh-TW" altLang="en-US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400" u="none" strike="noStrike" dirty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altLang="en-US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lang="en-US" altLang="zh-TW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五</a:t>
                      </a:r>
                      <a:r>
                        <a:rPr lang="en-US" altLang="zh-TW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8:30-09:30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[Invited</a:t>
                      </a:r>
                      <a:r>
                        <a:rPr lang="en-US" sz="1400" u="none" strike="noStrike" baseline="0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 Talk</a:t>
                      </a:r>
                      <a:r>
                        <a:rPr lang="en-US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-2]</a:t>
                      </a:r>
                      <a:endParaRPr lang="en-US" sz="1400" b="1" i="1" u="none" strike="noStrike" dirty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必 </a:t>
                      </a:r>
                      <a:r>
                        <a:rPr lang="en-US" altLang="zh-TW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[</a:t>
                      </a:r>
                      <a:r>
                        <a:rPr lang="zh-TW" altLang="en-US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早</a:t>
                      </a:r>
                      <a:r>
                        <a:rPr lang="en-US" altLang="zh-TW" sz="1400" u="none" strike="noStrike" dirty="0" smtClean="0"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</a:rPr>
                        <a:t>]</a:t>
                      </a:r>
                      <a:endParaRPr lang="zh-TW" altLang="en-US" sz="1400" b="1" i="1" u="none" strike="noStrike" dirty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</a:endParaRPr>
                    </a:p>
                  </a:txBody>
                  <a:tcPr marL="6350" marR="6350" marT="6349" marB="0" anchor="ctr"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432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  <a:cs typeface="+mn-cs"/>
                        </a:rPr>
                        <a:t>10:00-11:30</a:t>
                      </a:r>
                      <a:endParaRPr kumimoji="0" lang="en-US" altLang="zh-TW" sz="1400" u="none" strike="noStrike" kern="1200" dirty="0">
                        <a:solidFill>
                          <a:schemeClr val="dk1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350" marR="6350" marT="634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  <a:cs typeface="+mn-cs"/>
                        </a:rPr>
                        <a:t>[TICD</a:t>
                      </a:r>
                      <a:r>
                        <a:rPr kumimoji="0" lang="zh-TW" alt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  <a:cs typeface="+mn-cs"/>
                        </a:rPr>
                        <a:t>獲獎論文及競賽獲獎口頭報告</a:t>
                      </a:r>
                      <a:r>
                        <a:rPr kumimoji="0" lang="en-US" altLang="zh-TW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  <a:cs typeface="+mn-cs"/>
                        </a:rPr>
                        <a:t>]/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  <a:cs typeface="+mn-cs"/>
                        </a:rPr>
                        <a:t>[</a:t>
                      </a:r>
                      <a:r>
                        <a:rPr kumimoji="0" lang="zh-TW" alt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  <a:cs typeface="+mn-cs"/>
                        </a:rPr>
                        <a:t>年度競賽獲獎及海報論文展示</a:t>
                      </a:r>
                      <a:r>
                        <a:rPr kumimoji="0" lang="en-US" altLang="zh-TW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  <a:cs typeface="+mn-cs"/>
                        </a:rPr>
                        <a:t>]</a:t>
                      </a:r>
                    </a:p>
                  </a:txBody>
                  <a:tcPr marL="6350" marR="6350" marT="634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TW" altLang="en-US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  <a:cs typeface="+mn-cs"/>
                        </a:rPr>
                        <a:t>選</a:t>
                      </a:r>
                      <a:endParaRPr kumimoji="0" lang="en-US" altLang="zh-TW" sz="1400" u="none" strike="noStrike" kern="1200" dirty="0" smtClean="0">
                        <a:solidFill>
                          <a:schemeClr val="dk1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350" marR="6350" marT="634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33899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標楷體" panose="03000509000000000000" pitchFamily="65" charset="-120"/>
                          <a:cs typeface="+mn-cs"/>
                        </a:rPr>
                        <a:t>15</a:t>
                      </a:r>
                      <a:endParaRPr kumimoji="0" lang="en-US" altLang="zh-TW" sz="1400" u="none" strike="noStrike" kern="1200" dirty="0">
                        <a:solidFill>
                          <a:schemeClr val="dk1"/>
                        </a:solidFill>
                        <a:effectLst/>
                        <a:latin typeface="Garamond" panose="02020404030301010803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350" marR="6350" marT="6349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kumimoji="0" lang="en-US" altLang="zh-TW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600" b="1" i="1" u="none" strike="noStrike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b="0" i="0" u="none" strike="noStrike" dirty="0" smtClean="0">
                        <a:solidFill>
                          <a:srgbClr val="A6A6A6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6" name="標題 3"/>
          <p:cNvSpPr>
            <a:spLocks noGrp="1"/>
          </p:cNvSpPr>
          <p:nvPr>
            <p:ph type="title"/>
          </p:nvPr>
        </p:nvSpPr>
        <p:spPr>
          <a:xfrm>
            <a:off x="11891" y="1196752"/>
            <a:ext cx="6480175" cy="6334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>
              <a:defRPr/>
            </a:pPr>
            <a:r>
              <a:rPr lang="zh-TW" altLang="en-US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學生抽獎必</a:t>
            </a:r>
            <a:r>
              <a:rPr lang="en-US" altLang="zh-TW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/</a:t>
            </a:r>
            <a:r>
              <a:rPr lang="zh-TW" altLang="en-US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選議程</a:t>
            </a:r>
          </a:p>
        </p:txBody>
      </p:sp>
    </p:spTree>
    <p:extLst>
      <p:ext uri="{BB962C8B-B14F-4D97-AF65-F5344CB8AC3E}">
        <p14:creationId xmlns:p14="http://schemas.microsoft.com/office/powerpoint/2010/main" val="84014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1116013"/>
            <a:ext cx="93345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1114425"/>
            <a:ext cx="95567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群組 157"/>
          <p:cNvGrpSpPr>
            <a:grpSpLocks/>
          </p:cNvGrpSpPr>
          <p:nvPr/>
        </p:nvGrpSpPr>
        <p:grpSpPr bwMode="auto">
          <a:xfrm>
            <a:off x="2522537" y="1277938"/>
            <a:ext cx="6639256" cy="4486275"/>
            <a:chOff x="2141186" y="1648399"/>
            <a:chExt cx="6639455" cy="4486121"/>
          </a:xfrm>
        </p:grpSpPr>
        <p:sp>
          <p:nvSpPr>
            <p:cNvPr id="152" name="文字方塊 151"/>
            <p:cNvSpPr txBox="1"/>
            <p:nvPr/>
          </p:nvSpPr>
          <p:spPr>
            <a:xfrm>
              <a:off x="7030834" y="3659692"/>
              <a:ext cx="1630411" cy="116994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1400" dirty="0">
                  <a:solidFill>
                    <a:schemeClr val="bg1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集滿的抽獎卡須</a:t>
              </a:r>
              <a:endParaRPr lang="en-US" altLang="zh-TW" sz="1400" dirty="0">
                <a:solidFill>
                  <a:schemeClr val="bg1"/>
                </a:solidFill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zh-TW" altLang="en-US" sz="1400" dirty="0">
                  <a:solidFill>
                    <a:schemeClr val="bg1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撕成兩張分別投入</a:t>
              </a:r>
              <a:endParaRPr lang="en-US" altLang="zh-TW" sz="1400" dirty="0">
                <a:solidFill>
                  <a:schemeClr val="bg1"/>
                </a:solidFill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en-US" altLang="zh-TW" sz="1400" dirty="0">
                  <a:solidFill>
                    <a:srgbClr val="0070C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1F</a:t>
              </a:r>
              <a:r>
                <a:rPr lang="zh-TW" altLang="en-US" sz="1400" dirty="0">
                  <a:solidFill>
                    <a:srgbClr val="0070C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大會服務台</a:t>
              </a:r>
              <a:r>
                <a:rPr lang="zh-TW" altLang="en-US" sz="1400" dirty="0">
                  <a:solidFill>
                    <a:schemeClr val="bg1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的</a:t>
              </a:r>
              <a:endParaRPr lang="en-US" altLang="zh-TW" sz="1400" dirty="0">
                <a:solidFill>
                  <a:schemeClr val="bg1"/>
                </a:solidFill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zh-TW" altLang="en-US" sz="1400" b="1" dirty="0">
                  <a:solidFill>
                    <a:schemeClr val="bg1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早鳥獎抽獎箱</a:t>
              </a:r>
              <a:r>
                <a:rPr lang="zh-TW" altLang="en-US" sz="1400" dirty="0">
                  <a:solidFill>
                    <a:schemeClr val="bg1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及</a:t>
              </a:r>
              <a:endParaRPr lang="en-US" altLang="zh-TW" sz="1400" dirty="0">
                <a:solidFill>
                  <a:schemeClr val="bg1"/>
                </a:solidFill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zh-TW" altLang="en-US" sz="1400" b="1" dirty="0">
                  <a:solidFill>
                    <a:schemeClr val="bg1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全勤獎抽獎箱</a:t>
              </a:r>
            </a:p>
          </p:txBody>
        </p:sp>
        <p:grpSp>
          <p:nvGrpSpPr>
            <p:cNvPr id="6162" name="群組 156"/>
            <p:cNvGrpSpPr>
              <a:grpSpLocks/>
            </p:cNvGrpSpPr>
            <p:nvPr/>
          </p:nvGrpSpPr>
          <p:grpSpPr bwMode="auto">
            <a:xfrm>
              <a:off x="2141186" y="1648399"/>
              <a:ext cx="6639455" cy="4486121"/>
              <a:chOff x="2141186" y="1648399"/>
              <a:chExt cx="6639455" cy="4486121"/>
            </a:xfrm>
          </p:grpSpPr>
          <p:grpSp>
            <p:nvGrpSpPr>
              <p:cNvPr id="6163" name="群組 152"/>
              <p:cNvGrpSpPr>
                <a:grpSpLocks/>
              </p:cNvGrpSpPr>
              <p:nvPr/>
            </p:nvGrpSpPr>
            <p:grpSpPr bwMode="auto">
              <a:xfrm>
                <a:off x="4630667" y="1895972"/>
                <a:ext cx="2542535" cy="4238548"/>
                <a:chOff x="6195085" y="1909664"/>
                <a:chExt cx="2542535" cy="4238548"/>
              </a:xfrm>
            </p:grpSpPr>
            <p:grpSp>
              <p:nvGrpSpPr>
                <p:cNvPr id="6166" name="群組 141"/>
                <p:cNvGrpSpPr>
                  <a:grpSpLocks/>
                </p:cNvGrpSpPr>
                <p:nvPr/>
              </p:nvGrpSpPr>
              <p:grpSpPr bwMode="auto">
                <a:xfrm>
                  <a:off x="6195085" y="5067137"/>
                  <a:ext cx="848254" cy="1081075"/>
                  <a:chOff x="2613027" y="5179483"/>
                  <a:chExt cx="848254" cy="1081075"/>
                </a:xfrm>
              </p:grpSpPr>
              <p:sp>
                <p:nvSpPr>
                  <p:cNvPr id="36" name="向下箭號 35"/>
                  <p:cNvSpPr/>
                  <p:nvPr/>
                </p:nvSpPr>
                <p:spPr>
                  <a:xfrm>
                    <a:off x="2896992" y="5179507"/>
                    <a:ext cx="288934" cy="287328"/>
                  </a:xfrm>
                  <a:prstGeom prst="down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TW" altLang="en-US"/>
                  </a:p>
                </p:txBody>
              </p:sp>
              <p:grpSp>
                <p:nvGrpSpPr>
                  <p:cNvPr id="6191" name="群組 15"/>
                  <p:cNvGrpSpPr>
                    <a:grpSpLocks/>
                  </p:cNvGrpSpPr>
                  <p:nvPr/>
                </p:nvGrpSpPr>
                <p:grpSpPr bwMode="auto">
                  <a:xfrm>
                    <a:off x="2613027" y="5477095"/>
                    <a:ext cx="848254" cy="783463"/>
                    <a:chOff x="1547664" y="3429000"/>
                    <a:chExt cx="1152131" cy="1008112"/>
                  </a:xfrm>
                </p:grpSpPr>
                <p:grpSp>
                  <p:nvGrpSpPr>
                    <p:cNvPr id="6192" name="群組 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47664" y="3429000"/>
                      <a:ext cx="1152131" cy="1008112"/>
                      <a:chOff x="3131839" y="3284984"/>
                      <a:chExt cx="1224142" cy="1224136"/>
                    </a:xfrm>
                  </p:grpSpPr>
                  <p:pic>
                    <p:nvPicPr>
                      <p:cNvPr id="6194" name="圖片 1"/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3351" t="15588" r="27028" b="18166"/>
                      <a:stretch>
                        <a:fillRect/>
                      </a:stretch>
                    </p:blipFill>
                    <p:spPr bwMode="auto">
                      <a:xfrm>
                        <a:off x="3131840" y="3284984"/>
                        <a:ext cx="1224137" cy="1224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5" name="橢圓 4"/>
                      <p:cNvSpPr/>
                      <p:nvPr/>
                    </p:nvSpPr>
                    <p:spPr>
                      <a:xfrm rot="10626357">
                        <a:off x="3564549" y="3412813"/>
                        <a:ext cx="357402" cy="96732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zh-TW" altLang="en-US"/>
                      </a:p>
                    </p:txBody>
                  </p:sp>
                  <p:sp>
                    <p:nvSpPr>
                      <p:cNvPr id="7" name="直角三角形 6"/>
                      <p:cNvSpPr/>
                      <p:nvPr/>
                    </p:nvSpPr>
                    <p:spPr>
                      <a:xfrm rot="16200000">
                        <a:off x="3974203" y="4128367"/>
                        <a:ext cx="401814" cy="359694"/>
                      </a:xfrm>
                      <a:prstGeom prst="rtTriangle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6"/>
                      </a:lnRef>
                      <a:fillRef idx="1">
                        <a:schemeClr val="lt1"/>
                      </a:fillRef>
                      <a:effectRef idx="0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zh-TW" altLang="en-US"/>
                      </a:p>
                    </p:txBody>
                  </p:sp>
                  <p:sp>
                    <p:nvSpPr>
                      <p:cNvPr id="8" name="直角三角形 7"/>
                      <p:cNvSpPr/>
                      <p:nvPr/>
                    </p:nvSpPr>
                    <p:spPr>
                      <a:xfrm rot="5400000">
                        <a:off x="3131566" y="3283813"/>
                        <a:ext cx="359647" cy="359692"/>
                      </a:xfrm>
                      <a:prstGeom prst="rtTriangle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6"/>
                      </a:lnRef>
                      <a:fillRef idx="1">
                        <a:schemeClr val="lt1"/>
                      </a:fillRef>
                      <a:effectRef idx="0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zh-TW" altLang="en-US"/>
                      </a:p>
                    </p:txBody>
                  </p:sp>
                </p:grpSp>
                <p:sp>
                  <p:nvSpPr>
                    <p:cNvPr id="13" name="文字方塊 12"/>
                    <p:cNvSpPr txBox="1"/>
                    <p:nvPr/>
                  </p:nvSpPr>
                  <p:spPr>
                    <a:xfrm>
                      <a:off x="1594823" y="3850877"/>
                      <a:ext cx="679223" cy="537212"/>
                    </a:xfrm>
                    <a:prstGeom prst="rect">
                      <a:avLst/>
                    </a:prstGeom>
                    <a:noFill/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zh-TW" altLang="en-US" sz="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早鳥獎抽獎箱</a:t>
                      </a:r>
                    </a:p>
                  </p:txBody>
                </p:sp>
              </p:grpSp>
            </p:grpSp>
            <p:grpSp>
              <p:nvGrpSpPr>
                <p:cNvPr id="6167" name="群組 140"/>
                <p:cNvGrpSpPr>
                  <a:grpSpLocks/>
                </p:cNvGrpSpPr>
                <p:nvPr/>
              </p:nvGrpSpPr>
              <p:grpSpPr bwMode="auto">
                <a:xfrm>
                  <a:off x="7812360" y="5062374"/>
                  <a:ext cx="925260" cy="1069542"/>
                  <a:chOff x="3952067" y="5189112"/>
                  <a:chExt cx="925260" cy="1069542"/>
                </a:xfrm>
              </p:grpSpPr>
              <p:grpSp>
                <p:nvGrpSpPr>
                  <p:cNvPr id="6181" name="群組 34"/>
                  <p:cNvGrpSpPr>
                    <a:grpSpLocks/>
                  </p:cNvGrpSpPr>
                  <p:nvPr/>
                </p:nvGrpSpPr>
                <p:grpSpPr bwMode="auto">
                  <a:xfrm>
                    <a:off x="3952067" y="5477095"/>
                    <a:ext cx="925260" cy="781559"/>
                    <a:chOff x="2862555" y="4189321"/>
                    <a:chExt cx="1157619" cy="1008112"/>
                  </a:xfrm>
                </p:grpSpPr>
                <p:grpSp>
                  <p:nvGrpSpPr>
                    <p:cNvPr id="6183" name="群組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62555" y="4189321"/>
                      <a:ext cx="1157619" cy="1008112"/>
                      <a:chOff x="2862555" y="4189321"/>
                      <a:chExt cx="1157619" cy="1008112"/>
                    </a:xfrm>
                  </p:grpSpPr>
                  <p:pic>
                    <p:nvPicPr>
                      <p:cNvPr id="6185" name="圖片 20"/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3351" t="15588" r="27028" b="18166"/>
                      <a:stretch>
                        <a:fillRect/>
                      </a:stretch>
                    </p:blipFill>
                    <p:spPr bwMode="auto">
                      <a:xfrm>
                        <a:off x="2868048" y="4189321"/>
                        <a:ext cx="1152126" cy="100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22" name="文字方塊 21"/>
                      <p:cNvSpPr txBox="1"/>
                      <p:nvPr/>
                    </p:nvSpPr>
                    <p:spPr>
                      <a:xfrm>
                        <a:off x="2910512" y="4612362"/>
                        <a:ext cx="685249" cy="39518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zh-TW" altLang="en-US" sz="80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Arial" panose="020B0604020202020204" pitchFamily="34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a:t>全勤獎抽獎箱</a:t>
                        </a:r>
                      </a:p>
                    </p:txBody>
                  </p:sp>
                  <p:grpSp>
                    <p:nvGrpSpPr>
                      <p:cNvPr id="6187" name="群組 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62555" y="4189321"/>
                        <a:ext cx="1152128" cy="1008110"/>
                        <a:chOff x="2862555" y="4189321"/>
                        <a:chExt cx="1152128" cy="1008110"/>
                      </a:xfrm>
                    </p:grpSpPr>
                    <p:sp>
                      <p:nvSpPr>
                        <p:cNvPr id="25" name="直角三角形 24"/>
                        <p:cNvSpPr/>
                        <p:nvPr/>
                      </p:nvSpPr>
                      <p:spPr>
                        <a:xfrm rot="16200000">
                          <a:off x="3684418" y="4871512"/>
                          <a:ext cx="313284" cy="339644"/>
                        </a:xfrm>
                        <a:prstGeom prst="rtTriangle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6"/>
                        </a:lnRef>
                        <a:fillRef idx="1">
                          <a:schemeClr val="lt1"/>
                        </a:fillRef>
                        <a:effectRef idx="0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zh-TW" altLang="en-US"/>
                        </a:p>
                      </p:txBody>
                    </p:sp>
                    <p:sp>
                      <p:nvSpPr>
                        <p:cNvPr id="26" name="直角三角形 25"/>
                        <p:cNvSpPr/>
                        <p:nvPr/>
                      </p:nvSpPr>
                      <p:spPr>
                        <a:xfrm rot="5400000">
                          <a:off x="2881266" y="4170206"/>
                          <a:ext cx="294855" cy="339645"/>
                        </a:xfrm>
                        <a:prstGeom prst="rtTriangle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6"/>
                        </a:lnRef>
                        <a:fillRef idx="1">
                          <a:schemeClr val="lt1"/>
                        </a:fillRef>
                        <a:effectRef idx="0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zh-TW" altLang="en-US"/>
                        </a:p>
                      </p:txBody>
                    </p:sp>
                  </p:grpSp>
                </p:grpSp>
                <p:sp>
                  <p:nvSpPr>
                    <p:cNvPr id="34" name="橢圓 33"/>
                    <p:cNvSpPr/>
                    <p:nvPr/>
                  </p:nvSpPr>
                  <p:spPr>
                    <a:xfrm rot="10626357">
                      <a:off x="3270020" y="4301126"/>
                      <a:ext cx="339644" cy="79856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zh-TW" altLang="en-US"/>
                    </a:p>
                  </p:txBody>
                </p:sp>
              </p:grpSp>
              <p:sp>
                <p:nvSpPr>
                  <p:cNvPr id="139" name="向下箭號 138"/>
                  <p:cNvSpPr/>
                  <p:nvPr/>
                </p:nvSpPr>
                <p:spPr>
                  <a:xfrm>
                    <a:off x="4276157" y="5189137"/>
                    <a:ext cx="290522" cy="288915"/>
                  </a:xfrm>
                  <a:prstGeom prst="down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6168" name="群組 150"/>
                <p:cNvGrpSpPr>
                  <a:grpSpLocks/>
                </p:cNvGrpSpPr>
                <p:nvPr/>
              </p:nvGrpSpPr>
              <p:grpSpPr bwMode="auto">
                <a:xfrm>
                  <a:off x="6363590" y="1909664"/>
                  <a:ext cx="1744281" cy="2319060"/>
                  <a:chOff x="6363590" y="1909664"/>
                  <a:chExt cx="1744281" cy="2319060"/>
                </a:xfrm>
              </p:grpSpPr>
              <p:grpSp>
                <p:nvGrpSpPr>
                  <p:cNvPr id="6169" name="群組 81"/>
                  <p:cNvGrpSpPr>
                    <a:grpSpLocks/>
                  </p:cNvGrpSpPr>
                  <p:nvPr/>
                </p:nvGrpSpPr>
                <p:grpSpPr bwMode="auto">
                  <a:xfrm>
                    <a:off x="6363590" y="1909664"/>
                    <a:ext cx="1744281" cy="731529"/>
                    <a:chOff x="5161082" y="2454399"/>
                    <a:chExt cx="3252524" cy="1356126"/>
                  </a:xfrm>
                </p:grpSpPr>
                <p:grpSp>
                  <p:nvGrpSpPr>
                    <p:cNvPr id="6172" name="群組 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61082" y="2454399"/>
                      <a:ext cx="1172545" cy="656511"/>
                      <a:chOff x="5186218" y="2428882"/>
                      <a:chExt cx="1172545" cy="656511"/>
                    </a:xfrm>
                  </p:grpSpPr>
                  <p:pic>
                    <p:nvPicPr>
                      <p:cNvPr id="6177" name="圖片 52"/>
                      <p:cNvPicPr>
                        <a:picLocks noChangeAspect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509" t="10728" r="4868"/>
                      <a:stretch>
                        <a:fillRect/>
                      </a:stretch>
                    </p:blipFill>
                    <p:spPr bwMode="auto">
                      <a:xfrm>
                        <a:off x="5186218" y="2428882"/>
                        <a:ext cx="475598" cy="2839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178" name="圖片 53"/>
                      <p:cNvPicPr>
                        <a:picLocks noChangeAspect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509" t="10728" r="4868"/>
                      <a:stretch>
                        <a:fillRect/>
                      </a:stretch>
                    </p:blipFill>
                    <p:spPr bwMode="auto">
                      <a:xfrm>
                        <a:off x="5857711" y="2441535"/>
                        <a:ext cx="475598" cy="2839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179" name="圖片 54"/>
                      <p:cNvPicPr>
                        <a:picLocks noChangeAspect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509" t="10728" r="4868"/>
                      <a:stretch>
                        <a:fillRect/>
                      </a:stretch>
                    </p:blipFill>
                    <p:spPr bwMode="auto">
                      <a:xfrm>
                        <a:off x="5237128" y="2801415"/>
                        <a:ext cx="475598" cy="2839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180" name="圖片 56"/>
                      <p:cNvPicPr>
                        <a:picLocks noChangeAspect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509" t="10728" r="4868"/>
                      <a:stretch>
                        <a:fillRect/>
                      </a:stretch>
                    </p:blipFill>
                    <p:spPr bwMode="auto">
                      <a:xfrm>
                        <a:off x="5883167" y="2797064"/>
                        <a:ext cx="475596" cy="2839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6173" name="群組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057435" y="2480581"/>
                      <a:ext cx="1356171" cy="1329944"/>
                      <a:chOff x="7057436" y="2480577"/>
                      <a:chExt cx="1356170" cy="1329941"/>
                    </a:xfrm>
                  </p:grpSpPr>
                  <p:pic>
                    <p:nvPicPr>
                      <p:cNvPr id="6174" name="圖片 58"/>
                      <p:cNvPicPr>
                        <a:picLocks noChangeAspect="1"/>
                      </p:cNvPicPr>
                      <p:nvPr/>
                    </p:nvPicPr>
                    <p:blipFill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7436" y="2480577"/>
                        <a:ext cx="373684" cy="3358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175" name="圖片 59"/>
                      <p:cNvPicPr>
                        <a:picLocks noChangeAspect="1"/>
                      </p:cNvPicPr>
                      <p:nvPr/>
                    </p:nvPicPr>
                    <p:blipFill>
                      <a:blip r:embed="rId7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7811" y="2816470"/>
                        <a:ext cx="315795" cy="26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6176" name="圖片 60"/>
                      <p:cNvPicPr>
                        <a:picLocks noChangeAspect="1"/>
                      </p:cNvPicPr>
                      <p:nvPr/>
                    </p:nvPicPr>
                    <p:blipFill>
                      <a:blip r:embed="rId8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3075" y="3501207"/>
                        <a:ext cx="321686" cy="3093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</p:grpSp>
              <p:cxnSp>
                <p:nvCxnSpPr>
                  <p:cNvPr id="145" name="直線單箭頭接點 144"/>
                  <p:cNvCxnSpPr/>
                  <p:nvPr/>
                </p:nvCxnSpPr>
                <p:spPr>
                  <a:xfrm flipH="1">
                    <a:off x="6531440" y="3519402"/>
                    <a:ext cx="762023" cy="709588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直線單箭頭接點 145"/>
                  <p:cNvCxnSpPr/>
                  <p:nvPr/>
                </p:nvCxnSpPr>
                <p:spPr>
                  <a:xfrm>
                    <a:off x="7288700" y="3500353"/>
                    <a:ext cx="698521" cy="665139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" name="文字方塊 1"/>
              <p:cNvSpPr txBox="1">
                <a:spLocks noChangeArrowheads="1"/>
              </p:cNvSpPr>
              <p:nvPr/>
            </p:nvSpPr>
            <p:spPr bwMode="auto">
              <a:xfrm>
                <a:off x="6763248" y="1919625"/>
                <a:ext cx="2017393" cy="1008371"/>
              </a:xfrm>
              <a:prstGeom prst="wedgeEllipseCallout">
                <a:avLst>
                  <a:gd name="adj1" fmla="val -60446"/>
                  <a:gd name="adj2" fmla="val -42831"/>
                </a:avLst>
              </a:prstGeom>
              <a:ln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lvl="1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TW" altLang="en-US" sz="1050" b="1" dirty="0">
                    <a:solidFill>
                      <a:schemeClr val="tx2">
                        <a:lumMod val="75000"/>
                      </a:schemeClr>
                    </a:solidFill>
                    <a:ea typeface="微軟正黑體" panose="020B0604030504040204" pitchFamily="34" charset="-120"/>
                    <a:cs typeface="Arial" panose="020B0604020202020204" pitchFamily="34" charset="0"/>
                  </a:rPr>
                  <a:t>全勤獎抽獎資格： </a:t>
                </a:r>
                <a:endParaRPr lang="en-US" altLang="zh-TW" sz="1050" b="1" dirty="0">
                  <a:solidFill>
                    <a:schemeClr val="tx2">
                      <a:lumMod val="75000"/>
                    </a:schemeClr>
                  </a:solidFill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  <a:p>
                <a:pPr marL="0" lvl="1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TW" altLang="en-US" sz="1000" b="1" dirty="0">
                    <a:solidFill>
                      <a:srgbClr val="FF0000"/>
                    </a:solidFill>
                    <a:ea typeface="微軟正黑體" panose="020B0604030504040204" pitchFamily="34" charset="-120"/>
                    <a:cs typeface="Arial" panose="020B0604020202020204" pitchFamily="34" charset="0"/>
                  </a:rPr>
                  <a:t>須</a:t>
                </a:r>
                <a:r>
                  <a:rPr lang="zh-TW" altLang="en-US" sz="1000" dirty="0">
                    <a:solidFill>
                      <a:schemeClr val="tx2">
                        <a:lumMod val="75000"/>
                      </a:schemeClr>
                    </a:solidFill>
                    <a:ea typeface="微軟正黑體" panose="020B0604030504040204" pitchFamily="34" charset="-120"/>
                    <a:cs typeface="Arial" panose="020B0604020202020204" pitchFamily="34" charset="0"/>
                  </a:rPr>
                  <a:t>參加</a:t>
                </a:r>
                <a:r>
                  <a:rPr lang="en-US" altLang="zh-TW" sz="1000" dirty="0">
                    <a:solidFill>
                      <a:schemeClr val="tx2">
                        <a:lumMod val="75000"/>
                      </a:schemeClr>
                    </a:solidFill>
                    <a:ea typeface="微軟正黑體" panose="020B0604030504040204" pitchFamily="34" charset="-120"/>
                    <a:cs typeface="Arial" panose="020B0604020202020204" pitchFamily="34" charset="0"/>
                  </a:rPr>
                  <a:t>9</a:t>
                </a:r>
                <a:r>
                  <a:rPr lang="zh-TW" altLang="en-US" sz="1000" dirty="0">
                    <a:solidFill>
                      <a:schemeClr val="tx2">
                        <a:lumMod val="75000"/>
                      </a:schemeClr>
                    </a:solidFill>
                    <a:ea typeface="微軟正黑體" panose="020B0604030504040204" pitchFamily="34" charset="-120"/>
                    <a:cs typeface="Arial" panose="020B0604020202020204" pitchFamily="34" charset="0"/>
                  </a:rPr>
                  <a:t>場</a:t>
                </a:r>
                <a:r>
                  <a:rPr lang="zh-TW" altLang="en-US" sz="1000" u="sng" dirty="0">
                    <a:solidFill>
                      <a:schemeClr val="tx2">
                        <a:lumMod val="75000"/>
                      </a:schemeClr>
                    </a:solidFill>
                    <a:ea typeface="微軟正黑體" panose="020B0604030504040204" pitchFamily="34" charset="-120"/>
                    <a:cs typeface="Arial" panose="020B0604020202020204" pitchFamily="34" charset="0"/>
                  </a:rPr>
                  <a:t>必到</a:t>
                </a:r>
                <a:r>
                  <a:rPr lang="zh-TW" altLang="en-US" sz="1000" dirty="0">
                    <a:solidFill>
                      <a:schemeClr val="tx2">
                        <a:lumMod val="75000"/>
                      </a:schemeClr>
                    </a:solidFill>
                    <a:ea typeface="微軟正黑體" panose="020B0604030504040204" pitchFamily="34" charset="-120"/>
                    <a:cs typeface="Arial" panose="020B0604020202020204" pitchFamily="34" charset="0"/>
                  </a:rPr>
                  <a:t>場</a:t>
                </a:r>
                <a:endParaRPr lang="en-US" altLang="zh-TW" sz="900" dirty="0">
                  <a:solidFill>
                    <a:schemeClr val="tx2">
                      <a:lumMod val="75000"/>
                    </a:schemeClr>
                  </a:solidFill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  <a:p>
                <a:pPr marL="0" lvl="1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TW" altLang="en-US" sz="1000" b="1" dirty="0">
                    <a:solidFill>
                      <a:srgbClr val="FF0000"/>
                    </a:solidFill>
                    <a:ea typeface="微軟正黑體" panose="020B0604030504040204" pitchFamily="34" charset="-120"/>
                    <a:cs typeface="Arial" panose="020B0604020202020204" pitchFamily="34" charset="0"/>
                  </a:rPr>
                  <a:t>及</a:t>
                </a:r>
                <a:r>
                  <a:rPr lang="zh-TW" altLang="en-US" sz="1000" dirty="0">
                    <a:solidFill>
                      <a:schemeClr val="tx2">
                        <a:lumMod val="75000"/>
                      </a:schemeClr>
                    </a:solidFill>
                    <a:ea typeface="微軟正黑體" panose="020B0604030504040204" pitchFamily="34" charset="-120"/>
                    <a:cs typeface="Arial" panose="020B0604020202020204" pitchFamily="34" charset="0"/>
                  </a:rPr>
                  <a:t>至少</a:t>
                </a:r>
                <a:r>
                  <a:rPr lang="en-US" altLang="zh-TW" sz="1000" dirty="0">
                    <a:solidFill>
                      <a:schemeClr val="tx2">
                        <a:lumMod val="75000"/>
                      </a:schemeClr>
                    </a:solidFill>
                    <a:ea typeface="微軟正黑體" panose="020B0604030504040204" pitchFamily="34" charset="-120"/>
                    <a:cs typeface="Arial" panose="020B0604020202020204" pitchFamily="34" charset="0"/>
                  </a:rPr>
                  <a:t>3</a:t>
                </a:r>
                <a:r>
                  <a:rPr lang="zh-TW" altLang="en-US" sz="1000" dirty="0">
                    <a:solidFill>
                      <a:schemeClr val="tx2">
                        <a:lumMod val="75000"/>
                      </a:schemeClr>
                    </a:solidFill>
                    <a:ea typeface="微軟正黑體" panose="020B0604030504040204" pitchFamily="34" charset="-120"/>
                    <a:cs typeface="Arial" panose="020B0604020202020204" pitchFamily="34" charset="0"/>
                  </a:rPr>
                  <a:t>場</a:t>
                </a:r>
                <a:r>
                  <a:rPr lang="zh-TW" altLang="en-US" sz="1000" u="sng" dirty="0">
                    <a:solidFill>
                      <a:schemeClr val="tx2">
                        <a:lumMod val="75000"/>
                      </a:schemeClr>
                    </a:solidFill>
                    <a:ea typeface="微軟正黑體" panose="020B0604030504040204" pitchFamily="34" charset="-120"/>
                    <a:cs typeface="Arial" panose="020B0604020202020204" pitchFamily="34" charset="0"/>
                  </a:rPr>
                  <a:t>一般</a:t>
                </a:r>
                <a:r>
                  <a:rPr lang="zh-TW" altLang="en-US" sz="1000" dirty="0">
                    <a:solidFill>
                      <a:schemeClr val="tx2">
                        <a:lumMod val="75000"/>
                      </a:schemeClr>
                    </a:solidFill>
                    <a:ea typeface="微軟正黑體" panose="020B0604030504040204" pitchFamily="34" charset="-120"/>
                    <a:cs typeface="Arial" panose="020B0604020202020204" pitchFamily="34" charset="0"/>
                  </a:rPr>
                  <a:t>場</a:t>
                </a:r>
                <a:endParaRPr lang="en-US" altLang="zh-TW" sz="1000" dirty="0">
                  <a:solidFill>
                    <a:schemeClr val="tx2">
                      <a:lumMod val="75000"/>
                    </a:schemeClr>
                  </a:solidFill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文字方塊 1"/>
              <p:cNvSpPr txBox="1">
                <a:spLocks noChangeArrowheads="1"/>
              </p:cNvSpPr>
              <p:nvPr/>
            </p:nvSpPr>
            <p:spPr bwMode="auto">
              <a:xfrm>
                <a:off x="2141186" y="1648399"/>
                <a:ext cx="2122551" cy="705427"/>
              </a:xfrm>
              <a:prstGeom prst="wedgeEllipseCallout">
                <a:avLst>
                  <a:gd name="adj1" fmla="val 87761"/>
                  <a:gd name="adj2" fmla="val -31579"/>
                </a:avLst>
              </a:prstGeom>
              <a:ln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lvl="1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TW" altLang="en-US" sz="1050" b="1" dirty="0">
                    <a:solidFill>
                      <a:schemeClr val="tx2">
                        <a:lumMod val="75000"/>
                      </a:schemeClr>
                    </a:solidFill>
                    <a:ea typeface="微軟正黑體" panose="020B0604030504040204" pitchFamily="34" charset="-120"/>
                    <a:cs typeface="Arial" panose="020B0604020202020204" pitchFamily="34" charset="0"/>
                  </a:rPr>
                  <a:t>早鳥獎 抽獎資格</a:t>
                </a:r>
                <a:r>
                  <a:rPr lang="zh-TW" altLang="en-US" sz="1050" dirty="0">
                    <a:solidFill>
                      <a:schemeClr val="tx2">
                        <a:lumMod val="75000"/>
                      </a:schemeClr>
                    </a:solidFill>
                    <a:ea typeface="微軟正黑體" panose="020B0604030504040204" pitchFamily="34" charset="-120"/>
                    <a:cs typeface="Arial" panose="020B0604020202020204" pitchFamily="34" charset="0"/>
                  </a:rPr>
                  <a:t>：</a:t>
                </a:r>
                <a:endParaRPr lang="en-US" altLang="zh-TW" sz="1050" dirty="0">
                  <a:solidFill>
                    <a:schemeClr val="tx2">
                      <a:lumMod val="75000"/>
                    </a:schemeClr>
                  </a:solidFill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  <a:p>
                <a:pPr marL="0" lvl="1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TW" altLang="en-US" sz="1000" dirty="0">
                    <a:solidFill>
                      <a:srgbClr val="FF0000"/>
                    </a:solidFill>
                    <a:ea typeface="微軟正黑體" panose="020B0604030504040204" pitchFamily="34" charset="-120"/>
                    <a:cs typeface="Arial" panose="020B0604020202020204" pitchFamily="34" charset="0"/>
                  </a:rPr>
                  <a:t>須</a:t>
                </a:r>
                <a:r>
                  <a:rPr lang="zh-TW" altLang="en-US" sz="1000" dirty="0">
                    <a:solidFill>
                      <a:schemeClr val="tx2">
                        <a:lumMod val="75000"/>
                      </a:schemeClr>
                    </a:solidFill>
                    <a:ea typeface="微軟正黑體" panose="020B0604030504040204" pitchFamily="34" charset="-120"/>
                    <a:cs typeface="Arial" panose="020B0604020202020204" pitchFamily="34" charset="0"/>
                  </a:rPr>
                  <a:t>參加</a:t>
                </a:r>
                <a:r>
                  <a:rPr lang="en-US" altLang="zh-TW" sz="1000" dirty="0">
                    <a:solidFill>
                      <a:schemeClr val="tx2">
                        <a:lumMod val="75000"/>
                      </a:schemeClr>
                    </a:solidFill>
                    <a:ea typeface="微軟正黑體" panose="020B0604030504040204" pitchFamily="34" charset="-120"/>
                    <a:cs typeface="Arial" panose="020B0604020202020204" pitchFamily="34" charset="0"/>
                  </a:rPr>
                  <a:t>4</a:t>
                </a:r>
                <a:r>
                  <a:rPr lang="zh-TW" altLang="en-US" sz="1000" dirty="0">
                    <a:solidFill>
                      <a:schemeClr val="tx2">
                        <a:lumMod val="75000"/>
                      </a:schemeClr>
                    </a:solidFill>
                    <a:ea typeface="微軟正黑體" panose="020B0604030504040204" pitchFamily="34" charset="-120"/>
                    <a:cs typeface="Arial" panose="020B0604020202020204" pitchFamily="34" charset="0"/>
                  </a:rPr>
                  <a:t>場</a:t>
                </a:r>
                <a:r>
                  <a:rPr lang="zh-TW" altLang="en-US" sz="1000" u="sng" dirty="0">
                    <a:solidFill>
                      <a:schemeClr val="tx2">
                        <a:lumMod val="75000"/>
                      </a:schemeClr>
                    </a:solidFill>
                    <a:ea typeface="微軟正黑體" panose="020B0604030504040204" pitchFamily="34" charset="-120"/>
                    <a:cs typeface="Arial" panose="020B0604020202020204" pitchFamily="34" charset="0"/>
                  </a:rPr>
                  <a:t>必到早鳥</a:t>
                </a:r>
                <a:r>
                  <a:rPr lang="zh-TW" altLang="en-US" sz="1000" dirty="0">
                    <a:solidFill>
                      <a:schemeClr val="tx2">
                        <a:lumMod val="75000"/>
                      </a:schemeClr>
                    </a:solidFill>
                    <a:ea typeface="微軟正黑體" panose="020B0604030504040204" pitchFamily="34" charset="-120"/>
                    <a:cs typeface="Arial" panose="020B0604020202020204" pitchFamily="34" charset="0"/>
                  </a:rPr>
                  <a:t>場</a:t>
                </a:r>
                <a:endParaRPr lang="en-US" altLang="zh-TW" sz="900" dirty="0">
                  <a:solidFill>
                    <a:schemeClr val="tx2">
                      <a:lumMod val="75000"/>
                    </a:schemeClr>
                  </a:solidFill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150" name="圖片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2205038"/>
            <a:ext cx="4611688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圖片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1700213"/>
            <a:ext cx="192088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圖片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1865313"/>
            <a:ext cx="2000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圖片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5" y="1543050"/>
            <a:ext cx="1778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圖片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1873250"/>
            <a:ext cx="16827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圖片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1876425"/>
            <a:ext cx="169863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圖片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13" y="1722438"/>
            <a:ext cx="176212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圖片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1546225"/>
            <a:ext cx="176212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圖片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8" y="2228850"/>
            <a:ext cx="173037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圖片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2235200"/>
            <a:ext cx="171450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2051050" y="5635625"/>
            <a:ext cx="720725" cy="3079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抽獎卡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/>
              <a:t>抽獎流程</a:t>
            </a:r>
            <a:r>
              <a:rPr lang="en-US" altLang="zh-TW" sz="3200" dirty="0"/>
              <a:t/>
            </a:r>
            <a:br>
              <a:rPr lang="en-US" altLang="zh-TW" sz="3200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767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眷屬旅遊及分組討論資訊</a:t>
            </a:r>
            <a:r>
              <a:rPr lang="en-US" altLang="zh-TW" smtClean="0"/>
              <a:t/>
            </a:r>
            <a:br>
              <a:rPr lang="en-US" altLang="zh-TW" smtClean="0"/>
            </a:b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眷屬旅遊與分組討論，恕</a:t>
            </a:r>
            <a:r>
              <a:rPr lang="zh-TW" altLang="en-US" b="1" u="sng" dirty="0" smtClean="0"/>
              <a:t>不接受</a:t>
            </a:r>
            <a:r>
              <a:rPr lang="zh-TW" altLang="en-US" dirty="0" smtClean="0"/>
              <a:t>個人因素取消行程。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團體</a:t>
            </a:r>
            <a:r>
              <a:rPr lang="zh-TW" altLang="en-US" dirty="0"/>
              <a:t>行程活動，請</a:t>
            </a:r>
            <a:r>
              <a:rPr lang="zh-TW" altLang="en-US" dirty="0" smtClean="0"/>
              <a:t>務必遵守集合時間，逾時不候，若為個人因素（例如：遲到、中途離隊自由活動等）而無法完成旅行，視同自動放棄，恕不予辦理退費，敬請見諒！</a:t>
            </a:r>
            <a:endParaRPr lang="en-US" altLang="zh-TW" dirty="0" smtClean="0"/>
          </a:p>
          <a:p>
            <a:pPr lvl="1"/>
            <a:endParaRPr lang="zh-TW" altLang="en-US" dirty="0" smtClean="0"/>
          </a:p>
          <a:p>
            <a:r>
              <a:rPr lang="zh-TW" altLang="en-US" dirty="0"/>
              <a:t>若因天候、路況等不可抗力因素影響，致需要取消行程，大會服務台將於集合時間前</a:t>
            </a:r>
            <a:r>
              <a:rPr lang="en-US" altLang="zh-TW" dirty="0"/>
              <a:t>1</a:t>
            </a:r>
            <a:r>
              <a:rPr lang="zh-TW" altLang="en-US" dirty="0"/>
              <a:t>小時公告，退費請在</a:t>
            </a:r>
            <a:r>
              <a:rPr lang="zh-TW" altLang="en-US" dirty="0">
                <a:solidFill>
                  <a:srgbClr val="FF0000"/>
                </a:solidFill>
              </a:rPr>
              <a:t>會議期間</a:t>
            </a:r>
            <a:r>
              <a:rPr lang="zh-TW" altLang="en-US" dirty="0"/>
              <a:t>至</a:t>
            </a:r>
            <a:r>
              <a:rPr lang="zh-TW" altLang="en-US" u="sng" dirty="0"/>
              <a:t>大會服務台</a:t>
            </a:r>
            <a:r>
              <a:rPr lang="zh-TW" altLang="en-US" dirty="0"/>
              <a:t>辦理，會議結束後恕不受理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endParaRPr lang="zh-TW" altLang="en-US" dirty="0" smtClean="0"/>
          </a:p>
          <a:p>
            <a:r>
              <a:rPr lang="zh-TW" altLang="en-US" dirty="0" smtClean="0"/>
              <a:t>夏日天氣較為</a:t>
            </a:r>
            <a:r>
              <a:rPr lang="zh-TW" altLang="en-US" dirty="0"/>
              <a:t>炎熱</a:t>
            </a:r>
            <a:r>
              <a:rPr lang="zh-TW" altLang="en-US" dirty="0" smtClean="0"/>
              <a:t>，請著</a:t>
            </a:r>
            <a:r>
              <a:rPr lang="zh-TW" altLang="en-US" dirty="0"/>
              <a:t>輕便服裝，</a:t>
            </a:r>
            <a:r>
              <a:rPr lang="zh-TW" altLang="en-US" dirty="0" smtClean="0"/>
              <a:t>可作簡單防曬，請確保飲用水充足，並請自行攜帶暈車藥品、雨具、防蚊或防曬用品等。</a:t>
            </a:r>
            <a:endParaRPr lang="en-US" altLang="zh-TW" dirty="0" smtClean="0"/>
          </a:p>
          <a:p>
            <a:pPr lvl="1"/>
            <a:endParaRPr lang="zh-TW" altLang="en-US" dirty="0" smtClean="0"/>
          </a:p>
          <a:p>
            <a:r>
              <a:rPr lang="zh-TW" altLang="en-US" dirty="0" smtClean="0"/>
              <a:t>請</a:t>
            </a:r>
            <a:r>
              <a:rPr lang="zh-TW" altLang="en-US" dirty="0" smtClean="0">
                <a:solidFill>
                  <a:srgbClr val="FF0000"/>
                </a:solidFill>
              </a:rPr>
              <a:t>務必記下隨車人員和大會旅遊服務台</a:t>
            </a:r>
            <a:r>
              <a:rPr lang="zh-TW" altLang="en-US" dirty="0" smtClean="0"/>
              <a:t>之聯絡方式，若有任何問題可隨時聯絡。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65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492914"/>
              </p:ext>
            </p:extLst>
          </p:nvPr>
        </p:nvGraphicFramePr>
        <p:xfrm>
          <a:off x="612204" y="2295712"/>
          <a:ext cx="7920236" cy="1925376"/>
        </p:xfrm>
        <a:graphic>
          <a:graphicData uri="http://schemas.openxmlformats.org/drawingml/2006/table">
            <a:tbl>
              <a:tblPr/>
              <a:tblGrid>
                <a:gridCol w="10410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82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209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7294">
                <a:tc>
                  <a:txBody>
                    <a:bodyPr/>
                    <a:lstStyle/>
                    <a:p>
                      <a:pPr fontAlgn="t"/>
                      <a:r>
                        <a:rPr lang="zh-TW" altLang="en-US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marL="31827" marR="31827" marT="31827" marB="3182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TW" altLang="en-US" sz="14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行程名稱</a:t>
                      </a:r>
                    </a:p>
                  </a:txBody>
                  <a:tcPr marL="31827" marR="31827" marT="31827" marB="3182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TW" altLang="en-US" sz="14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</a:p>
                  </a:txBody>
                  <a:tcPr marL="31827" marR="31827" marT="31827" marB="3182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5882">
                <a:tc rowSpan="2">
                  <a:txBody>
                    <a:bodyPr/>
                    <a:lstStyle/>
                    <a:p>
                      <a:pPr fontAlgn="t"/>
                      <a:r>
                        <a:rPr lang="en-US" altLang="zh-TW" sz="1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1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altLang="en-US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fontAlgn="t"/>
                      <a:r>
                        <a:rPr lang="zh-TW" altLang="en-US" sz="1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星期三</a:t>
                      </a:r>
                      <a:endParaRPr lang="zh-TW" altLang="en-US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1827" marR="31827" marT="31827" marB="3182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</a:t>
                      </a: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 海生館知性之旅一日遊</a:t>
                      </a:r>
                    </a:p>
                    <a:p>
                      <a:pPr marL="0" algn="l" defTabSz="914400" rtl="0" eaLnBrk="1" fontAlgn="t" latinLnBrk="0" hangingPunct="1"/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時間：</a:t>
                      </a: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08:30~17:00</a:t>
                      </a:r>
                    </a:p>
                    <a:p>
                      <a:pPr marL="0" algn="l" defTabSz="914400" rtl="0" eaLnBrk="1" fontAlgn="t" latinLnBrk="0" hangingPunct="1"/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收費：大人 </a:t>
                      </a: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450</a:t>
                      </a: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元，兒童 </a:t>
                      </a: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300</a:t>
                      </a: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元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1827" marR="31827" marT="31827" marB="3182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171450" algn="l" defTabSz="914400" rtl="0" eaLnBrk="1" fontAlgn="t" latinLnBrk="0" hangingPunct="1">
                        <a:buFont typeface="Arial"/>
                        <a:buChar char="•"/>
                      </a:pP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地點</a:t>
                      </a:r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</a:t>
                      </a: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國立海洋生物博物館</a:t>
                      </a:r>
                    </a:p>
                    <a:p>
                      <a:pPr marL="0" indent="-171450" algn="l" defTabSz="914400" rtl="0" eaLnBrk="1" fontAlgn="t" latinLnBrk="0" hangingPunct="1">
                        <a:buFont typeface="Arial"/>
                        <a:buChar char="•"/>
                      </a:pP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費用含</a:t>
                      </a:r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 </a:t>
                      </a: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車資，海生館門票</a:t>
                      </a:r>
                      <a:b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2"/>
                        </a:rPr>
                        <a:t> 行程簡介及注意事項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17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 墾丁森林公園半日遊</a:t>
                      </a:r>
                    </a:p>
                    <a:p>
                      <a:pPr marL="0" algn="l" defTabSz="914400" rtl="0" eaLnBrk="1" fontAlgn="t" latinLnBrk="0" hangingPunct="1"/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時間：</a:t>
                      </a: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08:30~12:00</a:t>
                      </a:r>
                    </a:p>
                    <a:p>
                      <a:pPr marL="0" algn="l" defTabSz="914400" rtl="0" eaLnBrk="1" fontAlgn="t" latinLnBrk="0" hangingPunct="1"/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收費：大人 </a:t>
                      </a: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200</a:t>
                      </a: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元，兒童 </a:t>
                      </a: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100</a:t>
                      </a: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元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1827" marR="31827" marT="31827" marB="3182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171450" algn="l" defTabSz="914400" rtl="0" eaLnBrk="1" fontAlgn="t" latinLnBrk="0" hangingPunct="1">
                        <a:buFont typeface="Arial"/>
                        <a:buChar char="•"/>
                      </a:pP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地點</a:t>
                      </a:r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</a:t>
                      </a: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墾丁遊客中心、墾丁森林</a:t>
                      </a: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遊樂區</a:t>
                      </a:r>
                      <a:endParaRPr lang="en-US" altLang="zh-TW" sz="14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-171450" algn="l" defTabSz="914400" rtl="0" eaLnBrk="1" fontAlgn="t" latinLnBrk="0" hangingPunct="1">
                        <a:buFont typeface="Arial"/>
                        <a:buChar char="•"/>
                      </a:pP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費用</a:t>
                      </a: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含</a:t>
                      </a:r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 </a:t>
                      </a: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車資，墾丁森林遊樂區門票</a:t>
                      </a:r>
                      <a:b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3"/>
                        </a:rPr>
                        <a:t> 行程簡介及注意事項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眷屬旅遊 </a:t>
            </a:r>
            <a:r>
              <a:rPr lang="en-US" altLang="zh-TW" dirty="0"/>
              <a:t>(8/2)</a:t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81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331156"/>
              </p:ext>
            </p:extLst>
          </p:nvPr>
        </p:nvGraphicFramePr>
        <p:xfrm>
          <a:off x="611560" y="2204864"/>
          <a:ext cx="7365231" cy="3478532"/>
        </p:xfrm>
        <a:graphic>
          <a:graphicData uri="http://schemas.openxmlformats.org/drawingml/2006/table">
            <a:tbl>
              <a:tblPr/>
              <a:tblGrid>
                <a:gridCol w="1080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208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fontAlgn="t"/>
                      <a:r>
                        <a:rPr lang="zh-TW" altLang="en-US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marL="22834" marR="22834" marT="22834" marB="228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TW" altLang="en-US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行程名稱</a:t>
                      </a:r>
                    </a:p>
                  </a:txBody>
                  <a:tcPr marL="22834" marR="22834" marT="22834" marB="228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TW" altLang="en-US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</a:p>
                  </a:txBody>
                  <a:tcPr marL="22834" marR="22834" marT="22834" marB="228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2770">
                <a:tc rowSpan="4">
                  <a:txBody>
                    <a:bodyPr/>
                    <a:lstStyle/>
                    <a:p>
                      <a:pPr fontAlgn="t"/>
                      <a:r>
                        <a:rPr lang="en-US" altLang="zh-TW" sz="1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1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altLang="en-US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fontAlgn="t"/>
                      <a:r>
                        <a:rPr lang="zh-TW" altLang="en-US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星期四</a:t>
                      </a:r>
                    </a:p>
                  </a:txBody>
                  <a:tcPr marL="22834" marR="22834" marT="22834" marB="2283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</a:t>
                      </a: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 賽車場飆風之旅</a:t>
                      </a:r>
                    </a:p>
                    <a:p>
                      <a:pPr marL="0" algn="l" defTabSz="914400" rtl="0" eaLnBrk="1" fontAlgn="t" latinLnBrk="0" hangingPunct="1"/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時間：</a:t>
                      </a:r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13:30~17:00</a:t>
                      </a:r>
                    </a:p>
                    <a:p>
                      <a:pPr marL="0" algn="l" defTabSz="914400" rtl="0" eaLnBrk="1" fontAlgn="t" latinLnBrk="0" hangingPunct="1"/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收費：大人 </a:t>
                      </a:r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500</a:t>
                      </a: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元，兒童 </a:t>
                      </a:r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500</a:t>
                      </a: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元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buFont typeface="Arial"/>
                        <a:buChar char="•"/>
                      </a:pP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地點</a:t>
                      </a:r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</a:t>
                      </a: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墾丁恐龍賽車場</a:t>
                      </a:r>
                    </a:p>
                    <a:p>
                      <a:pPr marL="0" algn="l" defTabSz="914400" rtl="0" eaLnBrk="1" fontAlgn="t" latinLnBrk="0" hangingPunct="1">
                        <a:buFont typeface="Arial"/>
                        <a:buChar char="•"/>
                      </a:pP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費用含</a:t>
                      </a:r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 </a:t>
                      </a: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車資、門票</a:t>
                      </a:r>
                      <a:b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2"/>
                        </a:rPr>
                        <a:t> 行程簡介及注意事項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277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 海生館知性之旅半日遊</a:t>
                      </a:r>
                    </a:p>
                    <a:p>
                      <a:pPr marL="0" algn="l" defTabSz="914400" rtl="0" eaLnBrk="1" fontAlgn="t" latinLnBrk="0" hangingPunct="1"/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時間：</a:t>
                      </a:r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13:15~17:10</a:t>
                      </a:r>
                    </a:p>
                    <a:p>
                      <a:pPr marL="0" algn="l" defTabSz="914400" rtl="0" eaLnBrk="1" fontAlgn="t" latinLnBrk="0" hangingPunct="1"/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收費：大人 </a:t>
                      </a:r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450</a:t>
                      </a: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元，兒童 </a:t>
                      </a:r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300</a:t>
                      </a: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元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buFont typeface="Arial"/>
                        <a:buChar char="•"/>
                      </a:pP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地點</a:t>
                      </a:r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</a:t>
                      </a: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國立海洋生物博物館</a:t>
                      </a:r>
                    </a:p>
                    <a:p>
                      <a:pPr marL="0" algn="l" defTabSz="914400" rtl="0" eaLnBrk="1" fontAlgn="t" latinLnBrk="0" hangingPunct="1">
                        <a:buFont typeface="Arial"/>
                        <a:buChar char="•"/>
                      </a:pP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費用含</a:t>
                      </a:r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 </a:t>
                      </a: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車資，海生館門票 </a:t>
                      </a:r>
                      <a:b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3"/>
                        </a:rPr>
                        <a:t> 行程簡介及注意事項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19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</a:t>
                      </a: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 社頂自然公園半日遊</a:t>
                      </a:r>
                    </a:p>
                    <a:p>
                      <a:pPr marL="0" algn="l" defTabSz="914400" rtl="0" eaLnBrk="1" fontAlgn="t" latinLnBrk="0" hangingPunct="1"/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時間：</a:t>
                      </a:r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13:30-17:00</a:t>
                      </a:r>
                    </a:p>
                    <a:p>
                      <a:pPr marL="0" algn="l" defTabSz="914400" rtl="0" eaLnBrk="1" fontAlgn="t" latinLnBrk="0" hangingPunct="1"/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收費：大人</a:t>
                      </a:r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150</a:t>
                      </a: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元，兒童 </a:t>
                      </a:r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100</a:t>
                      </a: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元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buFont typeface="Arial"/>
                        <a:buChar char="•"/>
                      </a:pP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地點</a:t>
                      </a:r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 </a:t>
                      </a: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墾丁遊客中心、社頂自然公園</a:t>
                      </a:r>
                    </a:p>
                    <a:p>
                      <a:pPr marL="0" algn="l" defTabSz="914400" rtl="0" eaLnBrk="1" fontAlgn="t" latinLnBrk="0" hangingPunct="1">
                        <a:buFont typeface="Arial"/>
                        <a:buChar char="•"/>
                      </a:pP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費用含</a:t>
                      </a:r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 </a:t>
                      </a: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車資</a:t>
                      </a:r>
                      <a:b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4"/>
                        </a:rPr>
                        <a:t> 行程簡介及注意事項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19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</a:t>
                      </a: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 墾丁人文之旅</a:t>
                      </a:r>
                    </a:p>
                    <a:p>
                      <a:pPr marL="0" algn="l" defTabSz="914400" rtl="0" eaLnBrk="1" fontAlgn="t" latinLnBrk="0" hangingPunct="1"/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時間：</a:t>
                      </a:r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15:00~17:40</a:t>
                      </a:r>
                    </a:p>
                    <a:p>
                      <a:pPr marL="0" algn="l" defTabSz="914400" rtl="0" eaLnBrk="1" fontAlgn="t" latinLnBrk="0" hangingPunct="1"/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收費：大人</a:t>
                      </a:r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100</a:t>
                      </a: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元，兒童 </a:t>
                      </a:r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</a:t>
                      </a: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元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buFont typeface="Arial"/>
                        <a:buChar char="•"/>
                      </a:pP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地點</a:t>
                      </a:r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 </a:t>
                      </a: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墾丁青年活動中心</a:t>
                      </a:r>
                    </a:p>
                    <a:p>
                      <a:pPr marL="0" algn="l" defTabSz="914400" rtl="0" eaLnBrk="1" fontAlgn="t" latinLnBrk="0" hangingPunct="1">
                        <a:buFont typeface="Arial"/>
                        <a:buChar char="•"/>
                      </a:pP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費用含</a:t>
                      </a:r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 </a:t>
                      </a: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車資、門票</a:t>
                      </a:r>
                      <a:b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5"/>
                        </a:rPr>
                        <a:t> 行程簡介及注意事項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眷屬旅遊 </a:t>
            </a:r>
            <a:r>
              <a:rPr lang="en-US" altLang="zh-TW" dirty="0"/>
              <a:t>/</a:t>
            </a:r>
            <a:r>
              <a:rPr lang="zh-TW" altLang="en-US" dirty="0"/>
              <a:t> 分組討論 </a:t>
            </a:r>
            <a:r>
              <a:rPr lang="en-US" altLang="zh-TW" dirty="0"/>
              <a:t>(8/3)</a:t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404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大會專車 </a:t>
            </a:r>
            <a:r>
              <a:rPr lang="en-US" altLang="zh-TW" dirty="0" smtClean="0"/>
              <a:t>(8/1 </a:t>
            </a:r>
            <a:r>
              <a:rPr lang="zh-TW" altLang="en-US" dirty="0" smtClean="0"/>
              <a:t>去程</a:t>
            </a:r>
            <a:r>
              <a:rPr lang="en-US" altLang="zh-TW" dirty="0" smtClean="0"/>
              <a:t>) </a:t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請提早到達出發地點，逾時不候。</a:t>
            </a:r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5" name="內容版面配置區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2425285"/>
              </p:ext>
            </p:extLst>
          </p:nvPr>
        </p:nvGraphicFramePr>
        <p:xfrm>
          <a:off x="611560" y="2276872"/>
          <a:ext cx="7920880" cy="384591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2303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72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69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43736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kern="100" dirty="0" smtClean="0">
                          <a:effectLst/>
                        </a:rPr>
                        <a:t>學校地址</a:t>
                      </a:r>
                      <a:endParaRPr lang="zh-TW" sz="12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3195" marR="23195" marT="47624" marB="47624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kern="100" smtClean="0">
                          <a:effectLst/>
                        </a:rPr>
                        <a:t>出發地點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3195" marR="23195" marT="47624" marB="47624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集合時間</a:t>
                      </a:r>
                      <a:endParaRPr lang="zh-TW" sz="1200" b="1" i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39" marR="4639" marT="9525" marB="95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發車時間</a:t>
                      </a:r>
                      <a:endParaRPr lang="zh-TW" sz="1200" b="1" i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3195" marR="23195" marT="47624" marB="47624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負責人</a:t>
                      </a:r>
                      <a:endParaRPr lang="zh-TW" sz="1200" b="1" i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39" marR="4639" marT="9525" marB="95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連絡電話</a:t>
                      </a:r>
                      <a:endParaRPr lang="zh-TW" sz="1200" b="1" i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39" marR="4639" marT="9525" marB="952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962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台灣大學本部門口</a:t>
                      </a:r>
                    </a:p>
                  </a:txBody>
                  <a:tcPr marL="23195" marR="23195" marT="47624" marB="47624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</a:t>
                      </a: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羅斯福路</a:t>
                      </a:r>
                      <a:r>
                        <a:rPr 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四段一號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23195" marR="23195" marT="47624" marB="47624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7:</a:t>
                      </a: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30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4639" marR="4639" marT="9525" marB="95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7</a:t>
                      </a: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:</a:t>
                      </a: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</a:t>
                      </a: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23195" marR="23195" marT="47624" marB="476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葉邵穎</a:t>
                      </a:r>
                      <a:endParaRPr lang="zh-TW" altLang="en-US" sz="12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4639" marR="4639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0952-256-303</a:t>
                      </a:r>
                      <a:endParaRPr lang="zh-TW" altLang="en-US" sz="12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4639" marR="4639" marT="9525" marB="952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96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中央大學後門口</a:t>
                      </a:r>
                      <a:endParaRPr lang="en-US" altLang="zh-TW" sz="1200" b="1" kern="100" dirty="0" smtClean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23195" marR="23195" marT="47624" marB="47624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桃園縣</a:t>
                      </a: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中壢市中大路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300</a:t>
                      </a:r>
                      <a:r>
                        <a:rPr 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號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23195" marR="23195" marT="47624" marB="47624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8</a:t>
                      </a: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:</a:t>
                      </a: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</a:t>
                      </a: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4639" marR="4639" marT="9525" marB="95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8</a:t>
                      </a: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:</a:t>
                      </a: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</a:t>
                      </a: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23195" marR="23195" marT="47624" marB="476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林佑安</a:t>
                      </a:r>
                      <a:endParaRPr lang="zh-TW" altLang="en-US" sz="12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4639" marR="4639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0936-644-305</a:t>
                      </a:r>
                      <a:endParaRPr lang="zh-TW" altLang="en-US" sz="12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4639" marR="4639" marT="9525" marB="952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8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交通大學光復校區行政大樓前</a:t>
                      </a:r>
                      <a:endParaRPr lang="en-US" altLang="zh-TW" sz="1200" b="1" kern="100" dirty="0" smtClean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23195" marR="23195" marT="47624" marB="47624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新竹市</a:t>
                      </a: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東區大學路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1001</a:t>
                      </a:r>
                      <a:r>
                        <a:rPr 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號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23195" marR="23195" marT="47624" marB="47624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8</a:t>
                      </a: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:</a:t>
                      </a: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</a:t>
                      </a: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4639" marR="4639" marT="9525" marB="95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8:</a:t>
                      </a: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</a:t>
                      </a: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23195" marR="23195" marT="47624" marB="476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楊開太</a:t>
                      </a:r>
                      <a:endParaRPr lang="zh-TW" altLang="en-US" sz="12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4639" marR="4639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0953-264-883</a:t>
                      </a:r>
                      <a:endParaRPr lang="zh-TW" altLang="en-US" sz="12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4639" marR="4639" marT="9525" marB="952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98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清華大學校本部正門口</a:t>
                      </a:r>
                      <a:endParaRPr lang="en-US" altLang="zh-TW" sz="1200" b="1" kern="100" dirty="0" smtClean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23195" marR="23195" marT="47624" marB="47624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新竹市</a:t>
                      </a: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東區光復路二段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101</a:t>
                      </a:r>
                      <a:r>
                        <a:rPr 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號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23195" marR="23195" marT="47624" marB="47624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8</a:t>
                      </a: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:</a:t>
                      </a: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</a:t>
                      </a: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4639" marR="4639" marT="9525" marB="95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8:</a:t>
                      </a: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</a:t>
                      </a: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23195" marR="23195" marT="47624" marB="476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趙冠傑</a:t>
                      </a:r>
                      <a:endParaRPr lang="zh-TW" altLang="en-US" sz="12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4639" marR="4639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0932-090-333</a:t>
                      </a:r>
                      <a:endParaRPr lang="zh-TW" altLang="en-US" sz="12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4639" marR="4639" marT="9525" marB="952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98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台中朝馬統聯轉運站</a:t>
                      </a:r>
                    </a:p>
                  </a:txBody>
                  <a:tcPr marL="23195" marR="23195" marT="47624" marB="47624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台中市</a:t>
                      </a: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西屯區朝富路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22</a:t>
                      </a:r>
                      <a:r>
                        <a:rPr 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號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23195" marR="23195" marT="47624" marB="47624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8:</a:t>
                      </a: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</a:t>
                      </a: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4639" marR="4639" marT="9525" marB="95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</a:t>
                      </a: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8</a:t>
                      </a: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:</a:t>
                      </a: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</a:t>
                      </a: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23195" marR="23195" marT="47624" marB="476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楊庭宇</a:t>
                      </a:r>
                      <a:endParaRPr lang="zh-TW" altLang="en-US" sz="12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4639" marR="4639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0911-135-408</a:t>
                      </a:r>
                      <a:endParaRPr lang="zh-TW" altLang="en-US" sz="12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4639" marR="4639" marT="9525" marB="9525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98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雲林科技大學正門口</a:t>
                      </a:r>
                    </a:p>
                  </a:txBody>
                  <a:tcPr marL="23195" marR="23195" marT="47624" marB="47624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雲林縣</a:t>
                      </a: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斗六市大學路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</a:t>
                      </a: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段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123</a:t>
                      </a:r>
                      <a:r>
                        <a:rPr 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號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23195" marR="23195" marT="47624" marB="47624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10:</a:t>
                      </a: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</a:t>
                      </a: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4639" marR="4639" marT="9525" marB="95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10:</a:t>
                      </a: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</a:t>
                      </a: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23195" marR="23195" marT="47624" marB="47624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黃偉鑫</a:t>
                      </a:r>
                      <a:endParaRPr lang="zh-TW" altLang="en-US" sz="12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4639" marR="4639" marT="9525" marB="9525" anchor="ctr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0972-604-630</a:t>
                      </a:r>
                      <a:endParaRPr lang="zh-TW" altLang="en-US" sz="12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4639" marR="4639" marT="9525" marB="9525" anchor="ctr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986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中正大學正門口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23195" marR="23195" marT="47624" marB="47624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嘉義縣</a:t>
                      </a: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民雄鄉大學路一段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168</a:t>
                      </a:r>
                      <a:r>
                        <a:rPr 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號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23195" marR="23195" marT="47624" marB="476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10:30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4639" marR="4639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10:50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23195" marR="23195" marT="47624" marB="47624" anchor="ctr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4639" marR="4639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4639" marR="4639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962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成功大學自強校區門口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23195" marR="23195" marT="47624" marB="47624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台南市</a:t>
                      </a: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東區大學路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</a:t>
                      </a:r>
                      <a:r>
                        <a:rPr 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號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23195" marR="23195" marT="47624" marB="47624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</a:t>
                      </a: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</a:t>
                      </a: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:</a:t>
                      </a: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4</a:t>
                      </a: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4639" marR="4639" marT="9525" marB="95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</a:t>
                      </a: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</a:t>
                      </a: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:</a:t>
                      </a: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</a:t>
                      </a: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23195" marR="23195" marT="47624" marB="47624"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陳盈良</a:t>
                      </a:r>
                      <a:endParaRPr lang="zh-TW" altLang="en-US" sz="12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4639" marR="4639" marT="9525" marB="9525"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0912-243-940</a:t>
                      </a:r>
                      <a:endParaRPr lang="zh-TW" altLang="en-US" sz="12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4639" marR="4639" marT="9525" marB="9525"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785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中山大學行政大樓前</a:t>
                      </a:r>
                    </a:p>
                  </a:txBody>
                  <a:tcPr marL="23195" marR="23195" marT="47624" marB="476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高雄市鼓山區蓮海路</a:t>
                      </a: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70</a:t>
                      </a:r>
                      <a:r>
                        <a:rPr lang="zh-TW" alt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號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12:00</a:t>
                      </a:r>
                      <a:endParaRPr lang="en-US" altLang="zh-TW" sz="12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12:20</a:t>
                      </a:r>
                      <a:endParaRPr lang="en-US" altLang="zh-TW" sz="12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廖原德</a:t>
                      </a:r>
                      <a:endParaRPr lang="zh-TW" altLang="en-US" sz="12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4639" marR="4639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0912-815-597</a:t>
                      </a:r>
                      <a:endParaRPr lang="zh-TW" altLang="en-US" sz="12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4639" marR="4639" marT="9525" marB="9525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9629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左營高鐵站接駁</a:t>
                      </a: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A1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23195" marR="23195" marT="47624" marB="47624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高鐵左營站 公車站</a:t>
                      </a:r>
                      <a:endParaRPr lang="en-US" altLang="zh-TW" sz="1200" b="1" kern="100" dirty="0" smtClean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(2</a:t>
                      </a:r>
                      <a:r>
                        <a:rPr lang="zh-TW" alt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號出口搭手扶梯</a:t>
                      </a: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23195" marR="23195" marT="47624" marB="47624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4639" marR="4639" marT="9525" marB="952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12:15</a:t>
                      </a:r>
                      <a:endParaRPr lang="zh-TW" altLang="zh-TW" sz="1200" b="1" kern="100" dirty="0" smtClean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23195" marR="23195" marT="47624" marB="47624" anchor="ctr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朱建亞</a:t>
                      </a:r>
                      <a:endParaRPr lang="zh-TW" altLang="en-US" sz="12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4639" marR="4639" marT="9525" marB="9525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0936-842-626</a:t>
                      </a:r>
                      <a:endParaRPr lang="zh-TW" altLang="en-US" sz="12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4639" marR="4639" marT="9525" marB="9525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9629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左營高鐵站接駁</a:t>
                      </a: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A2</a:t>
                      </a:r>
                      <a:endParaRPr lang="zh-TW" altLang="zh-TW" sz="1200" b="1" kern="100" dirty="0" smtClean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23195" marR="23195" marT="47624" marB="47624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zh-TW" sz="12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3195" marR="23195" marT="47624" marB="47624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zh-TW" sz="1200" b="0" i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39" marR="4639" marT="9525" marB="95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12:35</a:t>
                      </a:r>
                      <a:endParaRPr lang="zh-TW" altLang="zh-TW" sz="1200" b="1" kern="100" dirty="0" smtClean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23195" marR="23195" marT="47624" marB="47624"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4639" marR="4639" marT="9525" marB="95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4639" marR="4639" marT="9525" marB="95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9629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左營高鐵站接駁</a:t>
                      </a: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A3</a:t>
                      </a:r>
                      <a:endParaRPr lang="zh-TW" altLang="zh-TW" sz="1200" b="1" kern="100" dirty="0" smtClean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23195" marR="23195" marT="47624" marB="47624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zh-TW" sz="12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3195" marR="23195" marT="47624" marB="47624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39" marR="4639" marT="9525" marB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12:55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195" marR="23195" marT="47624" marB="47624"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zh-TW" altLang="en-US" sz="1200" b="1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4639" marR="4639" marT="9525" marB="9525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4639" marR="4639" marT="9525" marB="9525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23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大會專車 </a:t>
            </a:r>
            <a:r>
              <a:rPr lang="en-US" altLang="zh-TW" smtClean="0"/>
              <a:t>(8/4 </a:t>
            </a:r>
            <a:r>
              <a:rPr lang="zh-TW" altLang="en-US" smtClean="0"/>
              <a:t>回程</a:t>
            </a:r>
            <a:r>
              <a:rPr lang="en-US" altLang="zh-TW" smtClean="0"/>
              <a:t>) </a:t>
            </a:r>
            <a:br>
              <a:rPr lang="en-US" altLang="zh-TW" smtClean="0"/>
            </a:b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集合時間會配合大會結束時間，請注意大會通知。</a:t>
            </a:r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5" name="內容版面配置區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0817146"/>
              </p:ext>
            </p:extLst>
          </p:nvPr>
        </p:nvGraphicFramePr>
        <p:xfrm>
          <a:off x="827584" y="2274398"/>
          <a:ext cx="7415212" cy="389090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0879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1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56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04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06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593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72116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學校地址</a:t>
                      </a:r>
                      <a:endParaRPr lang="zh-TW" sz="12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3195" marR="23195" marT="47624" marB="47624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抵達地點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3195" marR="23195" marT="47624" marB="47624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集合時間</a:t>
                      </a:r>
                      <a:endParaRPr lang="zh-TW" sz="1200" b="1" i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39" marR="4639" marT="9525" marB="95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發車時間</a:t>
                      </a:r>
                      <a:endParaRPr lang="zh-TW" sz="1200" b="1" i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3195" marR="23195" marT="47624" marB="47624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負責人</a:t>
                      </a:r>
                      <a:endParaRPr lang="zh-TW" sz="1200" b="1" i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39" marR="4639" marT="9525" marB="95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連絡電話</a:t>
                      </a:r>
                      <a:endParaRPr lang="zh-TW" sz="1200" b="1" i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39" marR="4639" marT="9525" marB="952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6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台灣大學本部門口</a:t>
                      </a:r>
                      <a:endParaRPr lang="zh-TW" altLang="en-US" sz="1200" b="1" kern="100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3195" marR="23195" marT="47624" marB="47624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臺北市</a:t>
                      </a: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羅斯福路</a:t>
                      </a:r>
                      <a:r>
                        <a:rPr 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四段一號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3195" marR="23195" marT="47624" marB="47624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r>
                        <a:rPr lang="en-US" sz="12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:10</a:t>
                      </a:r>
                      <a:endParaRPr lang="zh-TW" sz="1200" b="1" i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39" marR="4639" marT="9525" marB="95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12:30</a:t>
                      </a:r>
                      <a:endParaRPr lang="zh-TW" altLang="zh-TW" sz="1200" b="1" i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3195" marR="23195" marT="47624" marB="476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葉邵穎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4639" marR="4639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kern="12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0952-256-303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4639" marR="4639" marT="9525" marB="952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76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u="none" strike="noStrike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中央大學後門口</a:t>
                      </a:r>
                      <a:endParaRPr lang="en-US" altLang="zh-TW" sz="1200" b="1" u="none" strike="noStrike" kern="100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195" marR="23195" marT="47624" marB="476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桃園縣</a:t>
                      </a: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中壢市中大路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300</a:t>
                      </a:r>
                      <a:r>
                        <a:rPr 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號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3195" marR="23195" marT="47624" marB="476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12:10</a:t>
                      </a:r>
                      <a:endParaRPr lang="zh-TW" altLang="zh-TW" sz="1200" b="1" i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39" marR="4639" marT="9525" marB="95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12:30</a:t>
                      </a:r>
                      <a:endParaRPr lang="zh-TW" altLang="zh-TW" sz="1200" b="1" i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3195" marR="23195" marT="47624" marB="476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林佑安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4639" marR="4639" marT="9525" marB="95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0936-644-305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4639" marR="4639" marT="9525" marB="95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67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交通大學光復校區行政大樓前</a:t>
                      </a:r>
                      <a:endParaRPr lang="en-US" altLang="zh-TW" sz="1200" b="1" kern="100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195" marR="23195" marT="47624" marB="47624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新竹市</a:t>
                      </a: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東區大學路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1001</a:t>
                      </a:r>
                      <a:r>
                        <a:rPr 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號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3195" marR="23195" marT="47624" marB="47624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12:10</a:t>
                      </a:r>
                      <a:endParaRPr lang="zh-TW" altLang="zh-TW" sz="1200" b="1" i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39" marR="4639" marT="9525" marB="95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12:30</a:t>
                      </a:r>
                      <a:endParaRPr lang="zh-TW" altLang="zh-TW" sz="1200" b="1" i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3195" marR="23195" marT="47624" marB="476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楊開太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4639" marR="4639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0953-264-883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4639" marR="4639" marT="9525" marB="952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67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清華大學校本部正門口</a:t>
                      </a:r>
                      <a:endParaRPr lang="en-US" altLang="zh-TW" sz="1200" b="1" kern="100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195" marR="23195" marT="47624" marB="476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新竹市</a:t>
                      </a: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東區光復路二段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101</a:t>
                      </a:r>
                      <a:r>
                        <a:rPr 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號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3195" marR="23195" marT="47624" marB="476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12:10</a:t>
                      </a:r>
                      <a:endParaRPr lang="zh-TW" altLang="zh-TW" sz="1200" b="1" i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39" marR="4639" marT="9525" marB="95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12:30</a:t>
                      </a:r>
                      <a:endParaRPr lang="zh-TW" altLang="zh-TW" sz="1200" b="1" i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3195" marR="23195" marT="47624" marB="476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趙冠傑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4639" marR="4639" marT="9525" marB="95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0932-090-333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4639" marR="4639" marT="9525" marB="95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67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台中朝馬統聯轉運站</a:t>
                      </a:r>
                      <a:endParaRPr lang="zh-TW" altLang="zh-TW" sz="1200" b="1" kern="100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195" marR="23195" marT="47624" marB="47624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台中市</a:t>
                      </a: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西屯區朝富路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22</a:t>
                      </a:r>
                      <a:r>
                        <a:rPr 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號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3195" marR="23195" marT="47624" marB="47624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12:10</a:t>
                      </a:r>
                      <a:endParaRPr lang="zh-TW" altLang="zh-TW" sz="1200" b="1" i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39" marR="4639" marT="9525" marB="95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12:30</a:t>
                      </a:r>
                      <a:endParaRPr lang="zh-TW" altLang="zh-TW" sz="1200" b="1" i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3195" marR="23195" marT="47624" marB="476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楊庭宇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4639" marR="4639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0911-135-408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4639" marR="4639" marT="9525" marB="9525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67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雲林科技大學正門口</a:t>
                      </a:r>
                      <a:endParaRPr lang="zh-TW" altLang="zh-TW" sz="1200" b="1" kern="100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195" marR="23195" marT="47624" marB="476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雲林縣</a:t>
                      </a: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斗六市大學路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段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123</a:t>
                      </a:r>
                      <a:r>
                        <a:rPr 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號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3195" marR="23195" marT="47624" marB="476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1" kern="10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12:10</a:t>
                      </a:r>
                      <a:endParaRPr lang="zh-TW" altLang="zh-TW" sz="1200" b="1" i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39" marR="4639" marT="9525" marB="95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12:30</a:t>
                      </a:r>
                      <a:endParaRPr lang="zh-TW" altLang="zh-TW" sz="1200" b="1" i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3195" marR="23195" marT="47624" marB="476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黃偉鑫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4639" marR="4639" marT="9525" marB="9525" anchor="ctr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0972-604-630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4639" marR="4639" marT="9525" marB="9525" anchor="ctr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677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1" u="none" strike="noStrike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中正大學正門口</a:t>
                      </a:r>
                      <a:endParaRPr lang="zh-TW" sz="12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3195" marR="23195" marT="47624" marB="476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1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嘉義縣</a:t>
                      </a:r>
                      <a:r>
                        <a:rPr lang="zh-TW" sz="1100" b="1" kern="1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民雄鄉大學路一段</a:t>
                      </a:r>
                      <a:r>
                        <a:rPr lang="en-US" sz="1100" b="1" kern="1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168</a:t>
                      </a:r>
                      <a:r>
                        <a:rPr lang="zh-TW" sz="11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號</a:t>
                      </a:r>
                      <a:endParaRPr lang="zh-TW" sz="11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3195" marR="23195" marT="47624" marB="476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12:10</a:t>
                      </a:r>
                      <a:endParaRPr lang="zh-TW" altLang="zh-TW" sz="1200" b="1" i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39" marR="4639" marT="9525" marB="95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12:30</a:t>
                      </a:r>
                      <a:endParaRPr lang="zh-TW" altLang="zh-TW" sz="1200" b="1" i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3195" marR="23195" marT="47624" marB="476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4639" marR="4639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4639" marR="4639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76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1" u="none" strike="noStrike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成功大學自強校區門口</a:t>
                      </a:r>
                      <a:endParaRPr lang="zh-TW" sz="12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3195" marR="23195" marT="47624" marB="47624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台南市</a:t>
                      </a: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東區大學路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sz="1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號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3195" marR="23195" marT="47624" marB="47624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12:10</a:t>
                      </a:r>
                      <a:endParaRPr lang="zh-TW" altLang="zh-TW" sz="1200" b="1" i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39" marR="4639" marT="9525" marB="95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12:30</a:t>
                      </a:r>
                      <a:endParaRPr lang="zh-TW" altLang="zh-TW" sz="1200" b="1" i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3195" marR="23195" marT="47624" marB="476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陳盈良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4639" marR="4639" marT="9525" marB="9525"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0912-243-940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4639" marR="4639" marT="9525" marB="9525"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033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中山大學行政大樓前</a:t>
                      </a:r>
                      <a:endParaRPr lang="zh-TW" altLang="en-US" sz="1200" b="1" kern="100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3195" marR="23195" marT="47624" marB="476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高雄市鼓山區蓮海路</a:t>
                      </a:r>
                      <a:r>
                        <a:rPr lang="en-US" altLang="zh-TW" sz="12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70</a:t>
                      </a:r>
                      <a:r>
                        <a:rPr lang="zh-TW" altLang="en-US" sz="12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號</a:t>
                      </a:r>
                      <a:endParaRPr lang="zh-TW" altLang="en-US" sz="1200" b="1" kern="100" dirty="0" smtClean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0" marR="76200" marT="76200" marB="762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12:10</a:t>
                      </a:r>
                      <a:endParaRPr lang="zh-TW" altLang="zh-TW" sz="1200" b="1" i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12:30</a:t>
                      </a:r>
                      <a:endParaRPr lang="zh-TW" altLang="zh-TW" sz="1200" b="1" i="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3195" marR="23195" marT="47624" marB="476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廖原德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4639" marR="4639" marT="9525" marB="95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0912-815-597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4639" marR="4639" marT="9525" marB="95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930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左營高鐵站接駁車</a:t>
                      </a:r>
                      <a:r>
                        <a:rPr lang="en-US" altLang="zh-TW" sz="12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B</a:t>
                      </a:r>
                      <a:endParaRPr lang="zh-TW" sz="12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3195" marR="23195" marT="47624" marB="476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高鐵左營站 公車站</a:t>
                      </a:r>
                      <a:endParaRPr lang="en-US" altLang="zh-TW" sz="1200" b="1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(2</a:t>
                      </a:r>
                      <a:r>
                        <a:rPr lang="zh-TW" altLang="en-US" sz="12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號出口搭手扶梯</a:t>
                      </a:r>
                      <a:r>
                        <a:rPr lang="en-US" altLang="zh-TW" sz="12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zh-TW" sz="1200" b="1" kern="100" dirty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3195" marR="23195" marT="47624" marB="476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zh-TW" altLang="zh-TW" sz="1200" b="1" i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639" marR="4639" marT="9525" marB="952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12:30</a:t>
                      </a:r>
                      <a:endParaRPr lang="zh-TW" altLang="zh-TW" sz="1200" b="1" i="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3195" marR="23195" marT="47624" marB="476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朱建亞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4639" marR="4639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0936-842-626</a:t>
                      </a:r>
                      <a:endParaRPr lang="zh-TW" altLang="en-US" sz="12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4639" marR="4639" marT="9525" marB="9525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40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大會服務台</a:t>
            </a:r>
            <a:r>
              <a:rPr lang="en-US" altLang="zh-TW" smtClean="0"/>
              <a:t/>
            </a:r>
            <a:br>
              <a:rPr lang="en-US" altLang="zh-TW" smtClean="0"/>
            </a:b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 服務時間：</a:t>
            </a:r>
          </a:p>
          <a:p>
            <a:pPr lvl="1">
              <a:spcBef>
                <a:spcPts val="0"/>
              </a:spcBef>
            </a:pPr>
            <a:r>
              <a:rPr lang="zh-TW" altLang="en-US" dirty="0" smtClean="0"/>
              <a:t> </a:t>
            </a:r>
            <a:r>
              <a:rPr lang="en-US" altLang="zh-TW" dirty="0" smtClean="0"/>
              <a:t>8</a:t>
            </a:r>
            <a:r>
              <a:rPr lang="zh-TW" altLang="en-US" dirty="0" smtClean="0"/>
              <a:t>月</a:t>
            </a:r>
            <a:r>
              <a:rPr lang="en-US" altLang="zh-TW" dirty="0" smtClean="0"/>
              <a:t>1</a:t>
            </a:r>
            <a:r>
              <a:rPr lang="zh-TW" altLang="en-US" dirty="0" smtClean="0"/>
              <a:t>日：</a:t>
            </a:r>
            <a:r>
              <a:rPr lang="en-US" altLang="zh-TW" dirty="0" smtClean="0"/>
              <a:t>14</a:t>
            </a:r>
            <a:r>
              <a:rPr lang="zh-TW" altLang="en-US" dirty="0" smtClean="0"/>
              <a:t>：</a:t>
            </a:r>
            <a:r>
              <a:rPr lang="en-US" altLang="zh-TW" dirty="0" smtClean="0"/>
              <a:t>00 ~ 21</a:t>
            </a:r>
            <a:r>
              <a:rPr lang="zh-TW" altLang="en-US" dirty="0" smtClean="0"/>
              <a:t>：</a:t>
            </a:r>
            <a:r>
              <a:rPr lang="en-US" altLang="zh-TW" dirty="0" smtClean="0"/>
              <a:t>30</a:t>
            </a:r>
            <a:br>
              <a:rPr lang="en-US" altLang="zh-TW" dirty="0" smtClean="0"/>
            </a:br>
            <a:r>
              <a:rPr lang="zh-TW" altLang="en-US" dirty="0" smtClean="0"/>
              <a:t> </a:t>
            </a:r>
            <a:r>
              <a:rPr lang="en-US" altLang="zh-TW" dirty="0" smtClean="0"/>
              <a:t>8</a:t>
            </a:r>
            <a:r>
              <a:rPr lang="zh-TW" altLang="en-US" dirty="0" smtClean="0"/>
              <a:t>月</a:t>
            </a:r>
            <a:r>
              <a:rPr lang="en-US" altLang="zh-TW" dirty="0" smtClean="0"/>
              <a:t>2</a:t>
            </a:r>
            <a:r>
              <a:rPr lang="zh-TW" altLang="en-US" dirty="0" smtClean="0"/>
              <a:t>日：</a:t>
            </a:r>
            <a:r>
              <a:rPr lang="en-US" altLang="zh-TW" dirty="0" smtClean="0"/>
              <a:t>07</a:t>
            </a:r>
            <a:r>
              <a:rPr lang="zh-TW" altLang="en-US" dirty="0" smtClean="0"/>
              <a:t>：</a:t>
            </a:r>
            <a:r>
              <a:rPr lang="en-US" altLang="zh-TW" dirty="0" smtClean="0"/>
              <a:t>30</a:t>
            </a:r>
            <a:r>
              <a:rPr lang="zh-TW" altLang="en-US" dirty="0" smtClean="0"/>
              <a:t> </a:t>
            </a:r>
            <a:r>
              <a:rPr lang="en-US" altLang="zh-TW" dirty="0" smtClean="0"/>
              <a:t>~ 21</a:t>
            </a:r>
            <a:r>
              <a:rPr lang="zh-TW" altLang="en-US" dirty="0" smtClean="0"/>
              <a:t>：</a:t>
            </a:r>
            <a:r>
              <a:rPr lang="en-US" altLang="zh-TW" dirty="0" smtClean="0"/>
              <a:t>30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zh-TW" altLang="en-US" dirty="0" smtClean="0"/>
              <a:t>      </a:t>
            </a:r>
            <a:r>
              <a:rPr lang="en-US" altLang="zh-TW" dirty="0" smtClean="0"/>
              <a:t>8</a:t>
            </a:r>
            <a:r>
              <a:rPr lang="zh-TW" altLang="en-US" dirty="0" smtClean="0"/>
              <a:t>月</a:t>
            </a:r>
            <a:r>
              <a:rPr lang="en-US" altLang="zh-TW" dirty="0" smtClean="0"/>
              <a:t>3</a:t>
            </a:r>
            <a:r>
              <a:rPr lang="zh-TW" altLang="en-US" dirty="0" smtClean="0"/>
              <a:t>日：</a:t>
            </a:r>
            <a:r>
              <a:rPr lang="en-US" altLang="zh-TW" dirty="0"/>
              <a:t>07</a:t>
            </a:r>
            <a:r>
              <a:rPr lang="zh-TW" altLang="en-US" dirty="0"/>
              <a:t>：</a:t>
            </a:r>
            <a:r>
              <a:rPr lang="en-US" altLang="zh-TW" dirty="0"/>
              <a:t>30</a:t>
            </a:r>
            <a:r>
              <a:rPr lang="zh-TW" altLang="en-US" dirty="0"/>
              <a:t> </a:t>
            </a:r>
            <a:r>
              <a:rPr lang="en-US" altLang="zh-TW" dirty="0"/>
              <a:t>~ </a:t>
            </a:r>
            <a:r>
              <a:rPr lang="en-US" altLang="zh-TW" dirty="0" smtClean="0"/>
              <a:t>20</a:t>
            </a:r>
            <a:r>
              <a:rPr lang="zh-TW" altLang="en-US" dirty="0" smtClean="0"/>
              <a:t>：</a:t>
            </a:r>
            <a:r>
              <a:rPr lang="en-US" altLang="zh-TW" dirty="0"/>
              <a:t>00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zh-TW" altLang="en-US" dirty="0" smtClean="0"/>
              <a:t>      </a:t>
            </a:r>
            <a:r>
              <a:rPr lang="en-US" altLang="zh-TW" dirty="0" smtClean="0"/>
              <a:t>8</a:t>
            </a:r>
            <a:r>
              <a:rPr lang="zh-TW" altLang="en-US" dirty="0" smtClean="0"/>
              <a:t>月</a:t>
            </a:r>
            <a:r>
              <a:rPr lang="en-US" altLang="zh-TW" dirty="0" smtClean="0"/>
              <a:t>4</a:t>
            </a:r>
            <a:r>
              <a:rPr lang="zh-TW" altLang="en-US" dirty="0" smtClean="0"/>
              <a:t>日：</a:t>
            </a:r>
            <a:r>
              <a:rPr lang="en-US" altLang="zh-TW" dirty="0" smtClean="0"/>
              <a:t>07</a:t>
            </a:r>
            <a:r>
              <a:rPr lang="zh-TW" altLang="en-US" dirty="0" smtClean="0"/>
              <a:t>：</a:t>
            </a:r>
            <a:r>
              <a:rPr lang="en-US" altLang="zh-TW" dirty="0" smtClean="0"/>
              <a:t>30</a:t>
            </a:r>
            <a:r>
              <a:rPr lang="zh-TW" altLang="en-US" dirty="0" smtClean="0"/>
              <a:t> </a:t>
            </a:r>
            <a:r>
              <a:rPr lang="en-US" altLang="zh-TW" dirty="0" smtClean="0"/>
              <a:t>~ 12</a:t>
            </a:r>
            <a:r>
              <a:rPr lang="zh-TW" altLang="en-US" dirty="0" smtClean="0"/>
              <a:t>：</a:t>
            </a:r>
            <a:r>
              <a:rPr lang="en-US" altLang="zh-TW" dirty="0" smtClean="0"/>
              <a:t>30</a:t>
            </a:r>
          </a:p>
          <a:p>
            <a:pPr lvl="1"/>
            <a:endParaRPr lang="en-US" altLang="zh-TW" dirty="0" smtClean="0"/>
          </a:p>
          <a:p>
            <a:r>
              <a:rPr lang="zh-TW" altLang="en-US" b="1" dirty="0" smtClean="0"/>
              <a:t>服務項目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</a:t>
            </a:r>
            <a:endParaRPr lang="en-US" altLang="zh-TW" b="1" dirty="0" smtClean="0"/>
          </a:p>
          <a:p>
            <a:pPr lvl="1"/>
            <a:r>
              <a:rPr lang="zh-TW" altLang="en-US" b="1" dirty="0" smtClean="0"/>
              <a:t>議程</a:t>
            </a:r>
            <a:r>
              <a:rPr lang="en-US" altLang="zh-TW" b="1" dirty="0" smtClean="0"/>
              <a:t>/</a:t>
            </a:r>
            <a:r>
              <a:rPr lang="zh-TW" altLang="en-US" b="1" dirty="0" smtClean="0"/>
              <a:t>旅遊行程</a:t>
            </a:r>
            <a:r>
              <a:rPr lang="en-US" altLang="zh-TW" b="1" dirty="0" smtClean="0"/>
              <a:t>/</a:t>
            </a:r>
            <a:r>
              <a:rPr lang="zh-TW" altLang="en-US" b="1" dirty="0" smtClean="0"/>
              <a:t>財務洽詢。</a:t>
            </a:r>
            <a:endParaRPr lang="en-US" altLang="zh-TW" b="1" dirty="0" smtClean="0"/>
          </a:p>
          <a:p>
            <a:pPr lvl="1"/>
            <a:r>
              <a:rPr lang="zh-TW" altLang="en-US" b="1" dirty="0" smtClean="0"/>
              <a:t>失物招領。</a:t>
            </a:r>
            <a:endParaRPr lang="en-US" altLang="zh-TW" b="1" dirty="0" smtClean="0"/>
          </a:p>
          <a:p>
            <a:pPr lvl="1"/>
            <a:r>
              <a:rPr lang="zh-TW" altLang="en-US" b="1" dirty="0" smtClean="0"/>
              <a:t>即時公告。</a:t>
            </a:r>
            <a:endParaRPr lang="en-US" altLang="zh-TW" b="1" dirty="0" smtClean="0"/>
          </a:p>
          <a:p>
            <a:pPr lvl="1"/>
            <a:r>
              <a:rPr lang="zh-TW" altLang="en-US" b="1" dirty="0" smtClean="0"/>
              <a:t>抽獎卡回收。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dirty="0" smtClean="0"/>
          </a:p>
          <a:p>
            <a:r>
              <a:rPr lang="zh-TW" altLang="en-US" dirty="0" smtClean="0"/>
              <a:t>如有任何問題，可與大會服務台聯繫。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服務電話 </a:t>
            </a:r>
            <a:r>
              <a:rPr lang="en-US" altLang="zh-TW" dirty="0" smtClean="0"/>
              <a:t>:</a:t>
            </a:r>
            <a:r>
              <a:rPr lang="zh-TW" altLang="en-US" dirty="0" smtClean="0"/>
              <a:t> 楊同學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/>
              <a:t>0986915781</a:t>
            </a:r>
            <a:r>
              <a:rPr lang="zh-TW" altLang="en-US" dirty="0"/>
              <a:t> </a:t>
            </a:r>
            <a:r>
              <a:rPr lang="en-US" altLang="zh-TW" dirty="0"/>
              <a:t>/</a:t>
            </a:r>
            <a:r>
              <a:rPr lang="zh-TW" altLang="en-US" dirty="0"/>
              <a:t> 王同學 </a:t>
            </a:r>
            <a:r>
              <a:rPr lang="en-US" altLang="zh-TW" dirty="0"/>
              <a:t>0912-256499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758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大會資訊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5496" y="1916832"/>
            <a:ext cx="9036496" cy="4104456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B0F0"/>
                </a:solidFill>
              </a:rPr>
              <a:t>會場</a:t>
            </a:r>
            <a:r>
              <a:rPr lang="zh-TW" altLang="en-US" dirty="0" smtClean="0"/>
              <a:t>：墾丁福華渡假飯店 </a:t>
            </a:r>
            <a:r>
              <a:rPr lang="en-US" altLang="zh-TW" dirty="0" smtClean="0"/>
              <a:t>(</a:t>
            </a:r>
            <a:r>
              <a:rPr lang="zh-TW" altLang="en-US" dirty="0" smtClean="0"/>
              <a:t>地址</a:t>
            </a:r>
            <a:r>
              <a:rPr lang="zh-TW" altLang="en-US" dirty="0"/>
              <a:t>：</a:t>
            </a:r>
            <a:r>
              <a:rPr lang="zh-TW" altLang="en-US" dirty="0" smtClean="0"/>
              <a:t>屏東縣恆春鎮墾丁路</a:t>
            </a:r>
            <a:r>
              <a:rPr lang="en-US" altLang="zh-TW" dirty="0" smtClean="0"/>
              <a:t>2</a:t>
            </a:r>
            <a:r>
              <a:rPr lang="zh-TW" altLang="en-US" dirty="0" smtClean="0"/>
              <a:t>號、電話：</a:t>
            </a:r>
            <a:r>
              <a:rPr lang="en-US" altLang="zh-TW" dirty="0" smtClean="0"/>
              <a:t>08-886-2323)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報到時間為 </a:t>
            </a:r>
            <a:r>
              <a:rPr lang="en-US" altLang="zh-TW" dirty="0" smtClean="0">
                <a:solidFill>
                  <a:srgbClr val="00B0F0"/>
                </a:solidFill>
              </a:rPr>
              <a:t>8/1(</a:t>
            </a:r>
            <a:r>
              <a:rPr lang="zh-TW" altLang="en-US" dirty="0" smtClean="0">
                <a:solidFill>
                  <a:srgbClr val="00B0F0"/>
                </a:solidFill>
              </a:rPr>
              <a:t>二</a:t>
            </a:r>
            <a:r>
              <a:rPr lang="en-US" altLang="zh-TW" dirty="0" smtClean="0">
                <a:solidFill>
                  <a:srgbClr val="00B0F0"/>
                </a:solidFill>
              </a:rPr>
              <a:t>)14:00-15:30</a:t>
            </a:r>
            <a:r>
              <a:rPr lang="zh-TW" altLang="en-US" dirty="0" smtClean="0"/>
              <a:t>，請至</a:t>
            </a:r>
            <a:r>
              <a:rPr lang="en-US" altLang="zh-TW" dirty="0" smtClean="0">
                <a:solidFill>
                  <a:srgbClr val="00B0F0"/>
                </a:solidFill>
              </a:rPr>
              <a:t>1F</a:t>
            </a:r>
            <a:r>
              <a:rPr lang="zh-TW" altLang="en-US" dirty="0" smtClean="0">
                <a:solidFill>
                  <a:srgbClr val="00B0F0"/>
                </a:solidFill>
              </a:rPr>
              <a:t>報到處</a:t>
            </a:r>
            <a:r>
              <a:rPr lang="zh-TW" altLang="en-US" dirty="0" smtClean="0"/>
              <a:t>辦理報到手續。報到處撤櫃後，請改至</a:t>
            </a:r>
            <a:r>
              <a:rPr lang="en-US" altLang="zh-TW" dirty="0" smtClean="0">
                <a:solidFill>
                  <a:srgbClr val="00B0F0"/>
                </a:solidFill>
              </a:rPr>
              <a:t>1F</a:t>
            </a:r>
            <a:r>
              <a:rPr lang="zh-TW" altLang="en-US" dirty="0" smtClean="0">
                <a:solidFill>
                  <a:srgbClr val="00B0F0"/>
                </a:solidFill>
              </a:rPr>
              <a:t>大會服務台</a:t>
            </a:r>
            <a:r>
              <a:rPr lang="zh-TW" altLang="en-US" dirty="0"/>
              <a:t>辦理報到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大會活動期間</a:t>
            </a:r>
            <a:r>
              <a:rPr lang="zh-TW" altLang="en-US" dirty="0"/>
              <a:t>或行李寄放時</a:t>
            </a:r>
            <a:r>
              <a:rPr lang="zh-TW" altLang="en-US" dirty="0" smtClean="0"/>
              <a:t>，個人貴重物品請隨身攜帶，大會不負保管之責任。</a:t>
            </a:r>
          </a:p>
          <a:p>
            <a:pPr lvl="1"/>
            <a:endParaRPr lang="en-US" altLang="zh-TW" dirty="0" smtClean="0"/>
          </a:p>
          <a:p>
            <a:r>
              <a:rPr lang="zh-TW" altLang="en-US" dirty="0" smtClean="0"/>
              <a:t>活動期間請密切注意</a:t>
            </a:r>
            <a:r>
              <a:rPr lang="zh-TW" altLang="en-US" dirty="0" smtClean="0">
                <a:solidFill>
                  <a:srgbClr val="FF0000"/>
                </a:solidFill>
              </a:rPr>
              <a:t>大會官網</a:t>
            </a:r>
            <a:r>
              <a:rPr lang="zh-TW" altLang="en-US" dirty="0" smtClean="0"/>
              <a:t>及</a:t>
            </a:r>
            <a:r>
              <a:rPr lang="zh-TW" altLang="en-US" dirty="0" smtClean="0">
                <a:solidFill>
                  <a:srgbClr val="FF0000"/>
                </a:solidFill>
              </a:rPr>
              <a:t>大會電子議程手冊</a:t>
            </a:r>
            <a:r>
              <a:rPr lang="en-US" altLang="zh-TW" dirty="0" smtClean="0">
                <a:solidFill>
                  <a:srgbClr val="FF0000"/>
                </a:solidFill>
              </a:rPr>
              <a:t>APP</a:t>
            </a:r>
            <a:r>
              <a:rPr lang="zh-TW" altLang="en-US" dirty="0" smtClean="0"/>
              <a:t>的訊息公告。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大會官網：</a:t>
            </a:r>
            <a:r>
              <a:rPr lang="en-US" altLang="zh-TW" dirty="0" smtClean="0"/>
              <a:t>http://vlsicad2017.nctu.edu.tw</a:t>
            </a:r>
          </a:p>
          <a:p>
            <a:pPr lvl="1"/>
            <a:r>
              <a:rPr lang="zh-TW" altLang="en-US" dirty="0" smtClean="0"/>
              <a:t> </a:t>
            </a:r>
            <a:r>
              <a:rPr lang="zh-TW" altLang="en-US" dirty="0" smtClean="0">
                <a:solidFill>
                  <a:srgbClr val="FF0000"/>
                </a:solidFill>
              </a:rPr>
              <a:t>電子議程手冊：</a:t>
            </a:r>
            <a:r>
              <a:rPr lang="zh-TW" altLang="en-US" dirty="0" smtClean="0"/>
              <a:t>掃描 </a:t>
            </a:r>
            <a:r>
              <a:rPr lang="en-US" altLang="zh-TW" dirty="0" smtClean="0"/>
              <a:t>QR</a:t>
            </a:r>
            <a:r>
              <a:rPr lang="zh-TW" altLang="en-US" dirty="0" smtClean="0"/>
              <a:t> </a:t>
            </a:r>
            <a:r>
              <a:rPr lang="en-US" altLang="zh-TW" dirty="0" smtClean="0"/>
              <a:t>Code</a:t>
            </a:r>
            <a:r>
              <a:rPr lang="zh-TW" altLang="en-US" dirty="0" smtClean="0"/>
              <a:t> 或搜尋 </a:t>
            </a:r>
            <a:r>
              <a:rPr lang="en-US" altLang="zh-TW" dirty="0" smtClean="0">
                <a:solidFill>
                  <a:srgbClr val="FF0000"/>
                </a:solidFill>
              </a:rPr>
              <a:t>2017VLSI-CAD</a:t>
            </a:r>
            <a:r>
              <a:rPr lang="zh-TW" altLang="en-US" dirty="0" smtClean="0"/>
              <a:t> </a:t>
            </a:r>
            <a:r>
              <a:rPr lang="en-US" altLang="zh-TW" dirty="0" smtClean="0"/>
              <a:t>(in App Store</a:t>
            </a:r>
            <a:r>
              <a:rPr lang="zh-TW" altLang="en-US" dirty="0" smtClean="0"/>
              <a:t> </a:t>
            </a:r>
            <a:r>
              <a:rPr lang="en-US" altLang="zh-TW" dirty="0" smtClean="0"/>
              <a:t>/</a:t>
            </a:r>
            <a:r>
              <a:rPr lang="zh-TW" altLang="en-US" dirty="0" smtClean="0"/>
              <a:t> </a:t>
            </a:r>
            <a:r>
              <a:rPr lang="en-US" altLang="zh-TW" dirty="0" smtClean="0"/>
              <a:t>Google Play)</a:t>
            </a:r>
            <a:r>
              <a:rPr lang="zh-TW" altLang="en-US" dirty="0" smtClean="0"/>
              <a:t> 下載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1619672" y="4797152"/>
            <a:ext cx="2793304" cy="1686878"/>
            <a:chOff x="7826" y="2172"/>
            <a:chExt cx="3332" cy="2012"/>
          </a:xfrm>
        </p:grpSpPr>
        <p:pic>
          <p:nvPicPr>
            <p:cNvPr id="6" name="Picture 3" descr="17062317355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6" y="2172"/>
              <a:ext cx="1666" cy="1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文字方塊 6"/>
            <p:cNvSpPr txBox="1">
              <a:spLocks noChangeArrowheads="1"/>
            </p:cNvSpPr>
            <p:nvPr/>
          </p:nvSpPr>
          <p:spPr bwMode="auto">
            <a:xfrm>
              <a:off x="8098" y="3620"/>
              <a:ext cx="1121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000" b="1" i="0" u="none" strike="noStrike" cap="none" normalizeH="0" baseline="0" smtClean="0">
                  <a:ln>
                    <a:noFill/>
                  </a:ln>
                  <a:solidFill>
                    <a:srgbClr val="323E4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Android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8" name="Picture 5" descr="17062317323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2" y="2172"/>
              <a:ext cx="1666" cy="1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文字方塊 11"/>
            <p:cNvSpPr txBox="1">
              <a:spLocks noChangeArrowheads="1"/>
            </p:cNvSpPr>
            <p:nvPr/>
          </p:nvSpPr>
          <p:spPr bwMode="auto">
            <a:xfrm>
              <a:off x="9763" y="3620"/>
              <a:ext cx="1123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000" b="1" i="0" u="none" strike="noStrike" cap="none" normalizeH="0" baseline="0" smtClean="0">
                  <a:ln>
                    <a:noFill/>
                  </a:ln>
                  <a:solidFill>
                    <a:srgbClr val="323E4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ios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746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66528" y="2492896"/>
            <a:ext cx="5410944" cy="2304255"/>
          </a:xfrm>
        </p:spPr>
        <p:txBody>
          <a:bodyPr/>
          <a:lstStyle/>
          <a:p>
            <a:pPr marL="0" indent="0" algn="ctr">
              <a:buNone/>
            </a:pPr>
            <a:r>
              <a:rPr kumimoji="1" lang="en-US" altLang="zh-TW" sz="46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8</a:t>
            </a:r>
            <a:r>
              <a:rPr kumimoji="1" lang="zh-TW" altLang="en-US" sz="46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月</a:t>
            </a:r>
            <a:r>
              <a:rPr kumimoji="1" lang="en-US" altLang="zh-TW" sz="46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</a:t>
            </a:r>
            <a:r>
              <a:rPr kumimoji="1" lang="zh-TW" altLang="en-US" sz="46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日</a:t>
            </a:r>
            <a:endParaRPr kumimoji="1" lang="en-US" altLang="zh-TW" sz="4600" b="1" dirty="0" smtClean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kumimoji="1" lang="zh-TW" altLang="en-US" sz="46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我們墾丁福華見！</a:t>
            </a:r>
            <a:endParaRPr kumimoji="1" lang="zh-TW" altLang="en-US" sz="46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02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8/1 </a:t>
            </a:r>
            <a:r>
              <a:rPr lang="zh-TW" altLang="en-US" dirty="0" smtClean="0"/>
              <a:t>研討會報到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72008" y="1916832"/>
            <a:ext cx="8857710" cy="2726614"/>
          </a:xfrm>
        </p:spPr>
        <p:txBody>
          <a:bodyPr/>
          <a:lstStyle/>
          <a:p>
            <a:r>
              <a:rPr lang="zh-TW" altLang="en-US" dirty="0" smtClean="0"/>
              <a:t>請</a:t>
            </a:r>
            <a:r>
              <a:rPr lang="zh-TW" altLang="en-US" u="sng" dirty="0" smtClean="0">
                <a:solidFill>
                  <a:srgbClr val="FF0000"/>
                </a:solidFill>
              </a:rPr>
              <a:t>提前列印 </a:t>
            </a:r>
            <a:r>
              <a:rPr lang="en-US" altLang="zh-TW" dirty="0" smtClean="0"/>
              <a:t>e-mail</a:t>
            </a:r>
            <a:r>
              <a:rPr lang="zh-TW" altLang="en-US" dirty="0" smtClean="0"/>
              <a:t> 內容中的</a:t>
            </a:r>
            <a:r>
              <a:rPr lang="zh-TW" altLang="en-US" u="sng" dirty="0" smtClean="0">
                <a:solidFill>
                  <a:srgbClr val="FF0000"/>
                </a:solidFill>
              </a:rPr>
              <a:t>報到單</a:t>
            </a:r>
            <a:r>
              <a:rPr lang="zh-TW" altLang="en-US" dirty="0" smtClean="0"/>
              <a:t>，報到當天務必</a:t>
            </a:r>
            <a:r>
              <a:rPr lang="zh-TW" altLang="en-US" dirty="0" smtClean="0">
                <a:solidFill>
                  <a:srgbClr val="FF0000"/>
                </a:solidFill>
              </a:rPr>
              <a:t>攜帶報到單</a:t>
            </a:r>
            <a:r>
              <a:rPr lang="en-US" altLang="zh-TW" dirty="0">
                <a:solidFill>
                  <a:srgbClr val="FF0000"/>
                </a:solidFill>
              </a:rPr>
              <a:t>(QR </a:t>
            </a:r>
            <a:r>
              <a:rPr lang="en-US" altLang="zh-TW" dirty="0" smtClean="0">
                <a:solidFill>
                  <a:srgbClr val="FF0000"/>
                </a:solidFill>
              </a:rPr>
              <a:t>Code)</a:t>
            </a:r>
            <a:r>
              <a:rPr lang="zh-TW" altLang="en-US" dirty="0" smtClean="0">
                <a:solidFill>
                  <a:srgbClr val="FF0000"/>
                </a:solidFill>
              </a:rPr>
              <a:t>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u="sng" dirty="0" smtClean="0"/>
              <a:t>報到時</a:t>
            </a:r>
            <a:r>
              <a:rPr dirty="0" smtClean="0"/>
              <a:t>將一併</a:t>
            </a:r>
            <a:r>
              <a:rPr dirty="0" smtClean="0">
                <a:solidFill>
                  <a:srgbClr val="FF0000"/>
                </a:solidFill>
              </a:rPr>
              <a:t>領取房卡</a:t>
            </a:r>
            <a:r>
              <a:rPr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報到時間：</a:t>
            </a:r>
            <a:r>
              <a:rPr lang="en-US" altLang="zh-TW" u="sng" dirty="0" smtClean="0"/>
              <a:t>14:00</a:t>
            </a:r>
            <a:r>
              <a:rPr lang="zh-TW" altLang="en-US" u="sng" dirty="0" smtClean="0"/>
              <a:t> </a:t>
            </a:r>
            <a:r>
              <a:rPr lang="en-US" altLang="zh-TW" u="sng" dirty="0" smtClean="0"/>
              <a:t>–</a:t>
            </a:r>
            <a:r>
              <a:rPr lang="zh-TW" altLang="en-US" u="sng" dirty="0" smtClean="0"/>
              <a:t> </a:t>
            </a:r>
            <a:r>
              <a:rPr lang="en-US" altLang="zh-TW" u="sng" dirty="0" smtClean="0"/>
              <a:t>15:30</a:t>
            </a:r>
            <a:endParaRPr lang="en-US" altLang="zh-TW" dirty="0" smtClean="0"/>
          </a:p>
          <a:p>
            <a:r>
              <a:rPr lang="zh-TW" altLang="en-US" dirty="0" smtClean="0"/>
              <a:t>報到櫃台：依</a:t>
            </a:r>
            <a:r>
              <a:rPr lang="zh-TW" altLang="en-US" u="sng" dirty="0" smtClean="0"/>
              <a:t>身分</a:t>
            </a:r>
            <a:r>
              <a:rPr altLang="en-US" u="sng" dirty="0" smtClean="0"/>
              <a:t>及報到單窗口</a:t>
            </a:r>
            <a:r>
              <a:rPr lang="zh-TW" altLang="en-US" dirty="0" smtClean="0"/>
              <a:t>至櫃台 </a:t>
            </a:r>
            <a:r>
              <a:rPr lang="en-US" altLang="zh-TW" dirty="0" smtClean="0">
                <a:solidFill>
                  <a:srgbClr val="FF0000"/>
                </a:solidFill>
              </a:rPr>
              <a:t>(1</a:t>
            </a:r>
            <a:r>
              <a:rPr lang="zh-TW" altLang="en-US" dirty="0" smtClean="0">
                <a:solidFill>
                  <a:srgbClr val="FF0000"/>
                </a:solidFill>
              </a:rPr>
              <a:t>樓 報到處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zh-TW" altLang="en-US" dirty="0" smtClean="0">
                <a:solidFill>
                  <a:srgbClr val="00B050"/>
                </a:solidFill>
              </a:rPr>
              <a:t>報到處 </a:t>
            </a:r>
            <a:r>
              <a:rPr lang="en-US" altLang="zh-TW" dirty="0" smtClean="0">
                <a:solidFill>
                  <a:srgbClr val="00B050"/>
                </a:solidFill>
              </a:rPr>
              <a:t>:</a:t>
            </a:r>
            <a:r>
              <a:rPr lang="zh-TW" altLang="en-US" dirty="0" smtClean="0">
                <a:solidFill>
                  <a:srgbClr val="00B050"/>
                </a:solidFill>
              </a:rPr>
              <a:t> 學生 </a:t>
            </a:r>
            <a:r>
              <a:rPr lang="en-US" altLang="zh-TW" dirty="0" smtClean="0">
                <a:solidFill>
                  <a:srgbClr val="00B050"/>
                </a:solidFill>
              </a:rPr>
              <a:t>(</a:t>
            </a:r>
            <a:r>
              <a:rPr lang="zh-TW" altLang="en-US" dirty="0" smtClean="0">
                <a:solidFill>
                  <a:srgbClr val="00B050"/>
                </a:solidFill>
              </a:rPr>
              <a:t>一般</a:t>
            </a:r>
            <a:r>
              <a:rPr lang="zh-TW" altLang="en-US" dirty="0">
                <a:solidFill>
                  <a:srgbClr val="00B050"/>
                </a:solidFill>
              </a:rPr>
              <a:t>學生、論文保障學生</a:t>
            </a:r>
            <a:r>
              <a:rPr lang="zh-TW" altLang="en-US" dirty="0" smtClean="0">
                <a:solidFill>
                  <a:srgbClr val="00B050"/>
                </a:solidFill>
              </a:rPr>
              <a:t>、展示學生</a:t>
            </a:r>
            <a:r>
              <a:rPr lang="en-US" altLang="zh-TW" dirty="0" smtClean="0">
                <a:solidFill>
                  <a:srgbClr val="00B050"/>
                </a:solidFill>
              </a:rPr>
              <a:t>)</a:t>
            </a:r>
          </a:p>
          <a:p>
            <a:pPr lvl="1"/>
            <a:r>
              <a:rPr lang="zh-TW" altLang="en-US" dirty="0" smtClean="0">
                <a:solidFill>
                  <a:srgbClr val="00B0F0"/>
                </a:solidFill>
              </a:rPr>
              <a:t>報到處</a:t>
            </a:r>
            <a:r>
              <a:rPr lang="en-US" altLang="zh-TW" dirty="0" smtClean="0">
                <a:solidFill>
                  <a:srgbClr val="00B0F0"/>
                </a:solidFill>
              </a:rPr>
              <a:t> : </a:t>
            </a:r>
            <a:r>
              <a:rPr lang="zh-TW" altLang="en-US" dirty="0" smtClean="0">
                <a:solidFill>
                  <a:srgbClr val="00B0F0"/>
                </a:solidFill>
              </a:rPr>
              <a:t>貴賓</a:t>
            </a:r>
            <a:r>
              <a:rPr lang="en-US" altLang="zh-TW" dirty="0" smtClean="0">
                <a:solidFill>
                  <a:srgbClr val="00B0F0"/>
                </a:solidFill>
              </a:rPr>
              <a:t>/</a:t>
            </a:r>
            <a:r>
              <a:rPr lang="zh-TW" altLang="en-US" dirty="0" smtClean="0">
                <a:solidFill>
                  <a:srgbClr val="00B0F0"/>
                </a:solidFill>
              </a:rPr>
              <a:t>專案人士</a:t>
            </a:r>
            <a:r>
              <a:rPr lang="en-US" altLang="zh-TW" dirty="0" smtClean="0">
                <a:solidFill>
                  <a:srgbClr val="00B0F0"/>
                </a:solidFill>
              </a:rPr>
              <a:t>/</a:t>
            </a:r>
            <a:r>
              <a:rPr lang="zh-TW" altLang="en-US" dirty="0" smtClean="0">
                <a:solidFill>
                  <a:srgbClr val="00B0F0"/>
                </a:solidFill>
              </a:rPr>
              <a:t>業界</a:t>
            </a:r>
            <a:r>
              <a:rPr lang="zh-TW" altLang="en-US" dirty="0">
                <a:solidFill>
                  <a:srgbClr val="00B0F0"/>
                </a:solidFill>
              </a:rPr>
              <a:t>人士</a:t>
            </a:r>
            <a:r>
              <a:rPr lang="zh-TW" altLang="en-US" dirty="0" smtClean="0">
                <a:solidFill>
                  <a:srgbClr val="00B0F0"/>
                </a:solidFill>
              </a:rPr>
              <a:t>、</a:t>
            </a:r>
            <a:r>
              <a:rPr lang="zh-TW" altLang="en-US" dirty="0">
                <a:solidFill>
                  <a:srgbClr val="00B0F0"/>
                </a:solidFill>
              </a:rPr>
              <a:t>贊助</a:t>
            </a:r>
            <a:r>
              <a:rPr lang="zh-TW" altLang="en-US" dirty="0" smtClean="0">
                <a:solidFill>
                  <a:srgbClr val="00B0F0"/>
                </a:solidFill>
              </a:rPr>
              <a:t>廠商</a:t>
            </a:r>
            <a:r>
              <a:rPr lang="en-US" altLang="zh-TW" dirty="0" smtClean="0">
                <a:solidFill>
                  <a:srgbClr val="00B0F0"/>
                </a:solidFill>
              </a:rPr>
              <a:t>/</a:t>
            </a:r>
            <a:r>
              <a:rPr lang="zh-TW" altLang="en-US" dirty="0" smtClean="0">
                <a:solidFill>
                  <a:srgbClr val="00B0F0"/>
                </a:solidFill>
              </a:rPr>
              <a:t>參觀</a:t>
            </a:r>
            <a:r>
              <a:rPr lang="zh-TW" altLang="en-US" dirty="0">
                <a:solidFill>
                  <a:srgbClr val="00B0F0"/>
                </a:solidFill>
              </a:rPr>
              <a:t>學生</a:t>
            </a:r>
            <a:endParaRPr lang="en-US" altLang="zh-TW" dirty="0" smtClean="0">
              <a:solidFill>
                <a:srgbClr val="00B0F0"/>
              </a:solidFill>
            </a:endParaRPr>
          </a:p>
          <a:p>
            <a:pPr lvl="1"/>
            <a:r>
              <a:rPr lang="zh-TW" altLang="en-US" dirty="0" smtClean="0">
                <a:solidFill>
                  <a:schemeClr val="accent4"/>
                </a:solidFill>
              </a:rPr>
              <a:t>報告處 </a:t>
            </a:r>
            <a:r>
              <a:rPr lang="en-US" altLang="zh-TW" dirty="0" smtClean="0">
                <a:solidFill>
                  <a:schemeClr val="accent4"/>
                </a:solidFill>
              </a:rPr>
              <a:t>:</a:t>
            </a:r>
            <a:r>
              <a:rPr lang="zh-TW" altLang="en-US" dirty="0" smtClean="0">
                <a:solidFill>
                  <a:schemeClr val="accent4"/>
                </a:solidFill>
              </a:rPr>
              <a:t> 教師</a:t>
            </a:r>
            <a:r>
              <a:rPr lang="en-US" altLang="zh-TW" dirty="0" smtClean="0">
                <a:solidFill>
                  <a:schemeClr val="accent4"/>
                </a:solidFill>
              </a:rPr>
              <a:t>(TICD</a:t>
            </a:r>
            <a:r>
              <a:rPr lang="zh-TW" altLang="en-US" dirty="0" smtClean="0">
                <a:solidFill>
                  <a:schemeClr val="accent4"/>
                </a:solidFill>
              </a:rPr>
              <a:t>會員及非會員</a:t>
            </a:r>
            <a:r>
              <a:rPr lang="en-US" altLang="zh-TW" dirty="0" smtClean="0">
                <a:solidFill>
                  <a:schemeClr val="accent4"/>
                </a:solidFill>
              </a:rPr>
              <a:t>)</a:t>
            </a:r>
          </a:p>
          <a:p>
            <a:pPr lvl="1"/>
            <a:endParaRPr lang="en-US" altLang="zh-TW" dirty="0" smtClean="0">
              <a:solidFill>
                <a:schemeClr val="accent4"/>
              </a:solidFill>
            </a:endParaRPr>
          </a:p>
          <a:p>
            <a:r>
              <a:rPr kumimoji="0" b="1" dirty="0" smtClean="0">
                <a:latin typeface="微軟正黑體" pitchFamily="34" charset="-120"/>
                <a:cs typeface="Times New Roman" pitchFamily="18" charset="0"/>
              </a:rPr>
              <a:t>報到窗口示意圖</a:t>
            </a:r>
            <a:endParaRPr lang="en-US" altLang="zh-TW" dirty="0" smtClean="0">
              <a:solidFill>
                <a:schemeClr val="accent4"/>
              </a:solidFill>
            </a:endParaRPr>
          </a:p>
          <a:p>
            <a:endParaRPr lang="en-US" altLang="zh-TW" u="sng" dirty="0" smtClean="0"/>
          </a:p>
          <a:p>
            <a:pPr lvl="1"/>
            <a:endParaRPr lang="en-US" altLang="zh-TW" dirty="0" smtClean="0"/>
          </a:p>
          <a:p>
            <a:endParaRPr lang="zh-TW" altLang="en-US" dirty="0"/>
          </a:p>
        </p:txBody>
      </p:sp>
      <p:grpSp>
        <p:nvGrpSpPr>
          <p:cNvPr id="18" name="群組 17"/>
          <p:cNvGrpSpPr/>
          <p:nvPr/>
        </p:nvGrpSpPr>
        <p:grpSpPr>
          <a:xfrm>
            <a:off x="500034" y="4643446"/>
            <a:ext cx="7996282" cy="1214446"/>
            <a:chOff x="571472" y="4357694"/>
            <a:chExt cx="7996282" cy="1214446"/>
          </a:xfrm>
        </p:grpSpPr>
        <p:sp>
          <p:nvSpPr>
            <p:cNvPr id="6" name="矩形 5"/>
            <p:cNvSpPr/>
            <p:nvPr/>
          </p:nvSpPr>
          <p:spPr bwMode="auto">
            <a:xfrm>
              <a:off x="5643570" y="4357694"/>
              <a:ext cx="2924184" cy="121444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72000" rIns="9144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TW" alt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學生</a:t>
              </a:r>
              <a:r>
                <a:rPr lang="en-US" altLang="zh-TW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一般</a:t>
              </a:r>
              <a:r>
                <a:rPr lang="en-US" altLang="zh-TW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/</a:t>
              </a:r>
              <a:r>
                <a:rPr lang="zh-TW" alt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論文保障</a:t>
              </a:r>
              <a:r>
                <a:rPr lang="en-US" altLang="zh-TW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/</a:t>
              </a:r>
              <a:r>
                <a:rPr lang="zh-TW" alt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展示</a:t>
              </a:r>
              <a:r>
                <a:rPr lang="en-US" altLang="zh-TW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  <a:endParaRPr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5707702" y="4771477"/>
              <a:ext cx="936000" cy="720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eaVert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TW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窗口</a:t>
              </a:r>
              <a:r>
                <a:rPr lang="en-US" altLang="zh-TW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</a:t>
              </a:r>
            </a:p>
            <a:p>
              <a:pPr algn="ctr"/>
              <a:endParaRPr lang="en-US" altLang="zh-TW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窗口</a:t>
              </a:r>
              <a:r>
                <a:rPr lang="en-US" altLang="zh-TW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</a:t>
              </a:r>
              <a:endParaRPr lang="zh-TW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6640049" y="4771477"/>
              <a:ext cx="936000" cy="720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eaVert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TW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窗口</a:t>
              </a:r>
              <a:r>
                <a:rPr lang="en-US" altLang="zh-TW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4</a:t>
              </a:r>
            </a:p>
            <a:p>
              <a:pPr algn="ctr"/>
              <a:endParaRPr lang="en-US" altLang="zh-TW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窗口</a:t>
              </a:r>
              <a:r>
                <a:rPr lang="en-US" altLang="zh-TW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3</a:t>
              </a:r>
              <a:endParaRPr lang="zh-TW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7572396" y="4771477"/>
              <a:ext cx="936000" cy="720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eaVert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TW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窗口</a:t>
              </a:r>
              <a:r>
                <a:rPr lang="en-US" altLang="zh-TW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6</a:t>
              </a:r>
            </a:p>
            <a:p>
              <a:pPr algn="ctr"/>
              <a:endParaRPr lang="en-US" altLang="zh-TW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窗口</a:t>
              </a:r>
              <a:r>
                <a:rPr lang="en-US" altLang="zh-TW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5</a:t>
              </a:r>
              <a:endParaRPr lang="zh-TW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571472" y="4357694"/>
              <a:ext cx="2000264" cy="121444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72000" rIns="9144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TW" alt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教師</a:t>
              </a:r>
              <a:r>
                <a:rPr lang="en-US" altLang="zh-TW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(TICD</a:t>
              </a:r>
              <a:r>
                <a:rPr lang="zh-TW" altLang="en-US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會員</a:t>
              </a:r>
              <a:r>
                <a:rPr lang="en-US" altLang="zh-TW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/</a:t>
              </a:r>
              <a:r>
                <a:rPr lang="zh-TW" altLang="en-US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非會員</a:t>
              </a:r>
              <a:r>
                <a:rPr lang="en-US" altLang="zh-TW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  <a:endParaRPr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635604" y="4771477"/>
              <a:ext cx="936000" cy="720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eaVert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TW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中區</a:t>
              </a:r>
              <a:endParaRPr lang="en-US" altLang="zh-TW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en-US" altLang="zh-TW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南</a:t>
              </a:r>
              <a:r>
                <a:rPr lang="en-US" altLang="zh-TW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.</a:t>
              </a:r>
              <a:r>
                <a:rPr lang="zh-TW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東區</a:t>
              </a:r>
              <a:endParaRPr lang="zh-TW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1567951" y="4771477"/>
              <a:ext cx="936000" cy="720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eaVert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TW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北區</a:t>
              </a:r>
              <a:r>
                <a:rPr lang="en-US" altLang="zh-TW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</a:t>
              </a:r>
            </a:p>
            <a:p>
              <a:pPr algn="ctr"/>
              <a:endParaRPr lang="en-US" altLang="zh-TW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北區</a:t>
              </a:r>
              <a:r>
                <a:rPr lang="en-US" altLang="zh-TW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</a:t>
              </a:r>
              <a:endParaRPr lang="zh-TW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3500430" y="4357694"/>
              <a:ext cx="2000264" cy="121444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72000" rIns="91440" bIns="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altLang="zh-TW" sz="1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4032562" y="4771477"/>
              <a:ext cx="936000" cy="720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TW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窗      窗</a:t>
              </a:r>
              <a:endParaRPr lang="en-US" altLang="zh-TW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口      口</a:t>
              </a:r>
              <a:endParaRPr lang="en-US" altLang="zh-TW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en-US" altLang="zh-TW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A</a:t>
              </a:r>
              <a:r>
                <a:rPr lang="zh-TW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       </a:t>
              </a:r>
              <a:r>
                <a:rPr lang="en-US" altLang="zh-TW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B</a:t>
              </a:r>
              <a:endParaRPr lang="zh-TW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643438" y="4414287"/>
              <a:ext cx="571504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/>
            <a:p>
              <a:r>
                <a:rPr lang="zh-TW" altLang="en-US" sz="10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贊助廠商</a:t>
              </a:r>
              <a:endParaRPr lang="en-US" altLang="zh-TW" sz="1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sz="10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參觀學生</a:t>
              </a:r>
              <a:endParaRPr lang="en-US" altLang="zh-TW" sz="1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529005" y="4414287"/>
              <a:ext cx="857256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/>
            <a:p>
              <a:pPr algn="r"/>
              <a:r>
                <a:rPr lang="zh-TW" altLang="en-US" sz="10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貴賓</a:t>
              </a:r>
              <a:r>
                <a:rPr lang="en-US" altLang="zh-TW" sz="10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‧</a:t>
              </a:r>
              <a:r>
                <a:rPr lang="zh-TW" altLang="en-US" sz="10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專案人士</a:t>
              </a:r>
              <a:endParaRPr lang="en-US" altLang="zh-TW" sz="1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r"/>
              <a:r>
                <a:rPr lang="zh-TW" altLang="en-US" sz="10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業界人士</a:t>
              </a:r>
              <a:endParaRPr lang="en-US" altLang="zh-TW" sz="1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960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785" y="1928802"/>
            <a:ext cx="8036181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標題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報到流程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grpSp>
        <p:nvGrpSpPr>
          <p:cNvPr id="305" name="群組 304"/>
          <p:cNvGrpSpPr/>
          <p:nvPr/>
        </p:nvGrpSpPr>
        <p:grpSpPr>
          <a:xfrm>
            <a:off x="607785" y="1811571"/>
            <a:ext cx="6157913" cy="760173"/>
            <a:chOff x="1284584" y="5445150"/>
            <a:chExt cx="6157913" cy="760173"/>
          </a:xfrm>
        </p:grpSpPr>
        <p:sp>
          <p:nvSpPr>
            <p:cNvPr id="2" name="文字方塊 2"/>
            <p:cNvSpPr txBox="1">
              <a:spLocks noChangeArrowheads="1"/>
            </p:cNvSpPr>
            <p:nvPr/>
          </p:nvSpPr>
          <p:spPr bwMode="auto">
            <a:xfrm>
              <a:off x="1284584" y="5453088"/>
              <a:ext cx="1001713" cy="742950"/>
            </a:xfrm>
            <a:prstGeom prst="rect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zh-TW" altLang="zh-TW" sz="1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依報到單</a:t>
              </a:r>
              <a:r>
                <a:rPr kumimoji="0" lang="zh-TW" altLang="zh-TW" sz="1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上</a:t>
              </a:r>
              <a:endParaRPr kumimoji="0" lang="en-US" altLang="zh-TW" sz="1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r>
                <a:rPr kumimoji="0" lang="zh-TW" altLang="zh-TW" sz="1000" b="1" dirty="0" smtClean="0">
                  <a:solidFill>
                    <a:srgbClr val="3333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註冊</a:t>
              </a:r>
              <a:r>
                <a:rPr kumimoji="0" lang="zh-TW" altLang="zh-TW" sz="1000" b="1" dirty="0">
                  <a:solidFill>
                    <a:srgbClr val="3333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身分</a:t>
              </a:r>
              <a:r>
                <a:rPr kumimoji="0" lang="zh-TW" altLang="zh-TW" sz="1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至</a:t>
              </a:r>
              <a:endParaRPr kumimoji="0" lang="en-US" altLang="zh-TW" sz="1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r>
                <a:rPr kumimoji="0" lang="zh-TW" altLang="zh-TW" sz="1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各</a:t>
              </a:r>
              <a:r>
                <a:rPr kumimoji="0" lang="zh-TW" altLang="zh-TW" sz="1000" b="1" dirty="0" smtClean="0">
                  <a:solidFill>
                    <a:srgbClr val="3333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報</a:t>
              </a:r>
              <a:r>
                <a:rPr kumimoji="0" lang="zh-TW" altLang="en-US" sz="1000" b="1" dirty="0">
                  <a:solidFill>
                    <a:srgbClr val="3333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到</a:t>
              </a:r>
              <a:r>
                <a:rPr kumimoji="0" lang="zh-TW" altLang="zh-TW" sz="1000" b="1" dirty="0" smtClean="0">
                  <a:solidFill>
                    <a:srgbClr val="3333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櫃台</a:t>
              </a:r>
              <a:endParaRPr kumimoji="0" lang="en-US" altLang="zh-TW" sz="1000" b="1" dirty="0" smtClean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r>
                <a:rPr kumimoji="0" lang="zh-TW" altLang="zh-TW" sz="1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排隊</a:t>
              </a:r>
              <a:endParaRPr kumimoji="0" lang="zh-TW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4" name="Text Box 10"/>
            <p:cNvSpPr txBox="1">
              <a:spLocks noChangeArrowheads="1"/>
            </p:cNvSpPr>
            <p:nvPr/>
          </p:nvSpPr>
          <p:spPr bwMode="auto">
            <a:xfrm>
              <a:off x="2470446" y="5462373"/>
              <a:ext cx="915988" cy="742950"/>
            </a:xfrm>
            <a:prstGeom prst="rect">
              <a:avLst/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掃描</a:t>
              </a:r>
              <a:r>
                <a:rPr kumimoji="0" lang="zh-TW" altLang="en-U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報到單</a:t>
              </a:r>
              <a:endParaRPr kumimoji="0" lang="zh-TW" altLang="zh-TW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000" b="1" i="0" u="none" strike="noStrike" cap="none" normalizeH="0" baseline="0" dirty="0" smtClean="0">
                  <a:ln>
                    <a:noFill/>
                  </a:ln>
                  <a:solidFill>
                    <a:srgbClr val="3333FF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QR code</a:t>
              </a:r>
              <a:r>
                <a:rPr kumimoji="0" lang="zh-TW" altLang="en-US" sz="1000" b="1" i="0" u="none" strike="noStrike" cap="none" normalizeH="0" baseline="0" dirty="0" smtClean="0">
                  <a:ln>
                    <a:noFill/>
                  </a:ln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或</a:t>
              </a:r>
              <a:endParaRPr kumimoji="0" lang="en-US" altLang="zh-TW" sz="1000" b="1" i="0" u="none" strike="noStrike" cap="none" normalizeH="0" baseline="0" dirty="0" smtClean="0">
                <a:ln>
                  <a:noFill/>
                </a:ln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lvl="0" algn="ctr"/>
              <a:r>
                <a:rPr kumimoji="0" lang="zh-TW" altLang="zh-TW" sz="1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協助</a:t>
              </a:r>
              <a:r>
                <a:rPr kumimoji="0" lang="zh-TW" altLang="zh-TW" sz="1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查詢</a:t>
              </a:r>
              <a:r>
                <a:rPr kumimoji="0" lang="zh-TW" altLang="zh-TW" sz="1000" b="1" dirty="0" smtClean="0">
                  <a:solidFill>
                    <a:srgbClr val="3333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個人</a:t>
              </a:r>
              <a:r>
                <a:rPr kumimoji="0" lang="zh-TW" altLang="zh-TW" sz="1000" b="1" dirty="0">
                  <a:solidFill>
                    <a:srgbClr val="3333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資料</a:t>
              </a:r>
              <a:endParaRPr kumimoji="0" lang="en-US" altLang="zh-TW" sz="10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3578522" y="5451500"/>
              <a:ext cx="915988" cy="742950"/>
            </a:xfrm>
            <a:prstGeom prst="rect">
              <a:avLst/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zh-TW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000" b="1" i="0" u="none" strike="noStrike" cap="none" normalizeH="0" baseline="0" dirty="0" smtClean="0">
                  <a:ln>
                    <a:noFill/>
                  </a:ln>
                  <a:solidFill>
                    <a:srgbClr val="3333FF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簽到</a:t>
              </a:r>
              <a:r>
                <a:rPr kumimoji="0" lang="zh-TW" altLang="en-US" sz="1000" b="1" dirty="0" smtClean="0">
                  <a:solidFill>
                    <a:srgbClr val="3333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表</a:t>
              </a:r>
              <a:endParaRPr kumimoji="0" lang="en-US" altLang="zh-TW" dirty="0">
                <a:solidFill>
                  <a:srgbClr val="3333FF"/>
                </a:solidFill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000" b="1" dirty="0" smtClean="0">
                  <a:solidFill>
                    <a:srgbClr val="3333FF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簽名</a:t>
              </a:r>
              <a:endParaRPr kumimoji="0" lang="en-US" altLang="zh-TW" sz="1000" b="1" dirty="0" smtClean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4680247" y="5451500"/>
              <a:ext cx="1009650" cy="742950"/>
            </a:xfrm>
            <a:prstGeom prst="rect">
              <a:avLst/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zh-TW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給予</a:t>
              </a:r>
              <a:r>
                <a:rPr kumimoji="0" lang="zh-TW" altLang="zh-TW" sz="1000" b="1" i="0" u="none" strike="noStrike" cap="none" normalizeH="0" baseline="0" dirty="0" smtClean="0">
                  <a:ln>
                    <a:noFill/>
                  </a:ln>
                  <a:solidFill>
                    <a:srgbClr val="3333FF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房卡</a:t>
              </a:r>
              <a:r>
                <a:rPr kumimoji="0" lang="zh-TW" altLang="en-US" sz="1000" b="1" i="0" u="none" strike="noStrike" cap="none" normalizeH="0" baseline="0" dirty="0" smtClean="0">
                  <a:ln>
                    <a:noFill/>
                  </a:ln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及</a:t>
              </a:r>
              <a:endParaRPr kumimoji="0" lang="zh-TW" altLang="zh-TW" sz="600" b="0" i="0" u="none" strike="noStrike" cap="none" normalizeH="0" baseline="0" dirty="0" smtClean="0">
                <a:ln>
                  <a:noFill/>
                </a:ln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3333FF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早餐券</a:t>
              </a:r>
              <a:r>
                <a:rPr kumimoji="0" lang="zh-TW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並</a:t>
              </a:r>
              <a:r>
                <a:rPr kumimoji="0" lang="zh-TW" altLang="zh-TW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確認</a:t>
              </a:r>
              <a:r>
                <a:rPr kumimoji="0" lang="zh-TW" altLang="zh-TW" sz="1000" b="1" i="0" u="none" strike="noStrike" cap="none" normalizeH="0" baseline="0" dirty="0" smtClean="0">
                  <a:ln>
                    <a:noFill/>
                  </a:ln>
                  <a:solidFill>
                    <a:srgbClr val="3333FF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訂房狀況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2314872" y="5773763"/>
              <a:ext cx="146050" cy="117475"/>
            </a:xfrm>
            <a:prstGeom prst="rightArrow">
              <a:avLst>
                <a:gd name="adj1" fmla="val 50000"/>
                <a:gd name="adj2" fmla="val 31081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3416597" y="5773763"/>
              <a:ext cx="146050" cy="117475"/>
            </a:xfrm>
            <a:prstGeom prst="rightArrow">
              <a:avLst>
                <a:gd name="adj1" fmla="val 50000"/>
                <a:gd name="adj2" fmla="val 31081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4518322" y="5773763"/>
              <a:ext cx="146050" cy="117475"/>
            </a:xfrm>
            <a:prstGeom prst="rightArrow">
              <a:avLst>
                <a:gd name="adj1" fmla="val 50000"/>
                <a:gd name="adj2" fmla="val 31081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5877222" y="5445150"/>
              <a:ext cx="863600" cy="742950"/>
            </a:xfrm>
            <a:prstGeom prst="rect">
              <a:avLst/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確認</a:t>
              </a:r>
              <a:r>
                <a:rPr kumimoji="0" lang="zh-TW" altLang="zh-TW" sz="1000" b="1" i="0" u="none" strike="noStrike" cap="none" normalizeH="0" baseline="0" dirty="0" smtClean="0">
                  <a:ln>
                    <a:noFill/>
                  </a:ln>
                  <a:solidFill>
                    <a:srgbClr val="3333FF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名牌</a:t>
              </a:r>
              <a:endParaRPr kumimoji="0" lang="en-US" altLang="zh-TW" sz="10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r>
                <a:rPr kumimoji="0" lang="zh-TW" altLang="zh-TW" sz="10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給予</a:t>
              </a:r>
              <a:r>
                <a:rPr kumimoji="0" lang="zh-TW" altLang="zh-TW" sz="1000" b="1" dirty="0">
                  <a:solidFill>
                    <a:srgbClr val="3333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資料袋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000" b="1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或</a:t>
              </a:r>
              <a:r>
                <a:rPr kumimoji="0" lang="zh-TW" altLang="en-US" sz="1000" b="1" dirty="0" smtClean="0">
                  <a:solidFill>
                    <a:srgbClr val="3333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紀念</a:t>
              </a:r>
              <a:r>
                <a:rPr kumimoji="0" lang="zh-TW" altLang="en-US" sz="1000" b="1" dirty="0">
                  <a:solidFill>
                    <a:srgbClr val="3333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品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AutoShape 3"/>
            <p:cNvSpPr>
              <a:spLocks noChangeArrowheads="1"/>
            </p:cNvSpPr>
            <p:nvPr/>
          </p:nvSpPr>
          <p:spPr bwMode="auto">
            <a:xfrm>
              <a:off x="5712122" y="5773763"/>
              <a:ext cx="146050" cy="117475"/>
            </a:xfrm>
            <a:prstGeom prst="rightArrow">
              <a:avLst>
                <a:gd name="adj1" fmla="val 50000"/>
                <a:gd name="adj2" fmla="val 31081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" name="AutoShape 2"/>
            <p:cNvSpPr>
              <a:spLocks noChangeArrowheads="1"/>
            </p:cNvSpPr>
            <p:nvPr/>
          </p:nvSpPr>
          <p:spPr bwMode="auto">
            <a:xfrm>
              <a:off x="6766222" y="5773763"/>
              <a:ext cx="146050" cy="117475"/>
            </a:xfrm>
            <a:prstGeom prst="rightArrow">
              <a:avLst>
                <a:gd name="adj1" fmla="val 50000"/>
                <a:gd name="adj2" fmla="val 31081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" name="Text Box 1"/>
            <p:cNvSpPr txBox="1">
              <a:spLocks noChangeArrowheads="1"/>
            </p:cNvSpPr>
            <p:nvPr/>
          </p:nvSpPr>
          <p:spPr bwMode="auto">
            <a:xfrm>
              <a:off x="6932910" y="5445150"/>
              <a:ext cx="509587" cy="742950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zh-TW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/>
              </a:r>
              <a:br>
                <a:rPr kumimoji="0" lang="en-US" altLang="zh-TW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</a:br>
              <a:r>
                <a:rPr kumimoji="0" lang="zh-TW" altLang="zh-TW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報到</a:t>
              </a:r>
              <a:endParaRPr kumimoji="0" lang="en-US" altLang="zh-TW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完</a:t>
              </a:r>
              <a:r>
                <a:rPr kumimoji="0" lang="zh-TW" altLang="en-US" sz="1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成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76672" y="531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388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報到內容清單</a:t>
            </a:r>
            <a:r>
              <a:rPr lang="en-US" altLang="zh-TW" smtClean="0"/>
              <a:t/>
            </a:r>
            <a:br>
              <a:rPr lang="en-US" altLang="zh-TW" smtClean="0"/>
            </a:b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72008" y="1916832"/>
            <a:ext cx="9036496" cy="4464496"/>
          </a:xfrm>
        </p:spPr>
        <p:txBody>
          <a:bodyPr/>
          <a:lstStyle/>
          <a:p>
            <a:r>
              <a:rPr lang="zh-TW" altLang="en-US" b="1" u="sng" dirty="0" smtClean="0">
                <a:solidFill>
                  <a:srgbClr val="00B0F0"/>
                </a:solidFill>
              </a:rPr>
              <a:t>教師、貴賓、專案</a:t>
            </a:r>
            <a:r>
              <a:rPr lang="zh-TW" altLang="en-US" b="1" u="sng" dirty="0">
                <a:solidFill>
                  <a:srgbClr val="00B0F0"/>
                </a:solidFill>
              </a:rPr>
              <a:t>人士</a:t>
            </a:r>
            <a:r>
              <a:rPr lang="zh-TW" altLang="en-US" b="1" u="sng" dirty="0" smtClean="0">
                <a:solidFill>
                  <a:srgbClr val="00B0F0"/>
                </a:solidFill>
              </a:rPr>
              <a:t>、</a:t>
            </a:r>
            <a:r>
              <a:rPr lang="zh-TW" altLang="en-US" b="1" u="sng" dirty="0">
                <a:solidFill>
                  <a:srgbClr val="00B0F0"/>
                </a:solidFill>
              </a:rPr>
              <a:t>贊助廠商、</a:t>
            </a:r>
            <a:r>
              <a:rPr lang="zh-TW" altLang="en-US" b="1" u="sng" dirty="0" smtClean="0">
                <a:solidFill>
                  <a:srgbClr val="00B0F0"/>
                </a:solidFill>
              </a:rPr>
              <a:t>業界人士：</a:t>
            </a:r>
          </a:p>
          <a:p>
            <a:pPr lvl="1"/>
            <a:r>
              <a:rPr lang="zh-TW" altLang="en-US" b="1" u="sng" dirty="0" smtClean="0"/>
              <a:t>資料袋</a:t>
            </a:r>
            <a:r>
              <a:rPr lang="zh-TW" altLang="en-US" dirty="0" smtClean="0"/>
              <a:t>：</a:t>
            </a:r>
            <a:r>
              <a:rPr lang="zh-TW" altLang="en-US" dirty="0" smtClean="0">
                <a:solidFill>
                  <a:srgbClr val="FF0000"/>
                </a:solidFill>
              </a:rPr>
              <a:t>名牌、早餐券</a:t>
            </a:r>
            <a:r>
              <a:rPr lang="en-US" altLang="zh-TW" dirty="0" smtClean="0">
                <a:solidFill>
                  <a:schemeClr val="tx2"/>
                </a:solidFill>
              </a:rPr>
              <a:t>(</a:t>
            </a:r>
            <a:r>
              <a:rPr lang="zh-TW" altLang="en-US" dirty="0" smtClean="0">
                <a:solidFill>
                  <a:schemeClr val="tx2"/>
                </a:solidFill>
              </a:rPr>
              <a:t>有住宿者</a:t>
            </a:r>
            <a:r>
              <a:rPr lang="en-US" altLang="zh-TW" dirty="0" smtClean="0">
                <a:solidFill>
                  <a:schemeClr val="tx2"/>
                </a:solidFill>
              </a:rPr>
              <a:t>)</a:t>
            </a:r>
            <a:r>
              <a:rPr lang="zh-TW" altLang="en-US" dirty="0" smtClean="0">
                <a:solidFill>
                  <a:srgbClr val="FF0000"/>
                </a:solidFill>
              </a:rPr>
              <a:t>、餐券</a:t>
            </a:r>
            <a:r>
              <a:rPr lang="en-US" altLang="zh-TW" dirty="0" smtClean="0"/>
              <a:t>(</a:t>
            </a:r>
            <a:r>
              <a:rPr lang="zh-TW" altLang="en-US" dirty="0" smtClean="0"/>
              <a:t>有報名者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</a:t>
            </a:r>
            <a:r>
              <a:rPr lang="zh-TW" altLang="en-US" dirty="0" smtClean="0">
                <a:solidFill>
                  <a:srgbClr val="FF0000"/>
                </a:solidFill>
              </a:rPr>
              <a:t>分組討論券</a:t>
            </a:r>
            <a:r>
              <a:rPr lang="en-US" altLang="zh-TW" dirty="0" smtClean="0"/>
              <a:t>(</a:t>
            </a:r>
            <a:r>
              <a:rPr lang="zh-TW" altLang="en-US" dirty="0" smtClean="0"/>
              <a:t>有報名者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</a:t>
            </a:r>
            <a:r>
              <a:rPr lang="zh-TW" altLang="en-US" dirty="0" smtClean="0">
                <a:solidFill>
                  <a:srgbClr val="FF0000"/>
                </a:solidFill>
              </a:rPr>
              <a:t>回程</a:t>
            </a:r>
            <a:r>
              <a:rPr lang="zh-TW" altLang="en-US" dirty="0">
                <a:solidFill>
                  <a:srgbClr val="FF0000"/>
                </a:solidFill>
              </a:rPr>
              <a:t>車票券</a:t>
            </a:r>
            <a:r>
              <a:rPr lang="en-US" altLang="zh-TW" dirty="0" smtClean="0"/>
              <a:t>(</a:t>
            </a:r>
            <a:r>
              <a:rPr lang="zh-TW" altLang="en-US" dirty="0" smtClean="0"/>
              <a:t>有報名者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</a:t>
            </a:r>
            <a:r>
              <a:rPr lang="zh-TW" altLang="en-US" dirty="0"/>
              <a:t>旅遊手冊</a:t>
            </a:r>
            <a:r>
              <a:rPr lang="en-US" altLang="zh-TW" dirty="0"/>
              <a:t>(</a:t>
            </a:r>
            <a:r>
              <a:rPr lang="zh-TW" altLang="en-US" dirty="0"/>
              <a:t>有報名者</a:t>
            </a:r>
            <a:r>
              <a:rPr lang="en-US" altLang="zh-TW" dirty="0"/>
              <a:t>)</a:t>
            </a:r>
            <a:r>
              <a:rPr lang="zh-TW" altLang="en-US" dirty="0" smtClean="0"/>
              <a:t>、</a:t>
            </a:r>
            <a:r>
              <a:rPr lang="zh-TW" altLang="en-US" dirty="0" smtClean="0">
                <a:solidFill>
                  <a:srgbClr val="FF0000"/>
                </a:solidFill>
              </a:rPr>
              <a:t>收據</a:t>
            </a:r>
            <a:r>
              <a:rPr lang="zh-TW" altLang="en-US" dirty="0"/>
              <a:t>、</a:t>
            </a:r>
            <a:r>
              <a:rPr lang="zh-TW" altLang="en-US" dirty="0" smtClean="0"/>
              <a:t>紀念品、大會</a:t>
            </a:r>
            <a:r>
              <a:rPr lang="zh-TW" altLang="en-US" dirty="0"/>
              <a:t>手冊、大會須知</a:t>
            </a:r>
            <a:endParaRPr lang="en-US" altLang="zh-TW" dirty="0"/>
          </a:p>
          <a:p>
            <a:r>
              <a:rPr lang="zh-TW" altLang="en-US" b="1" u="sng" dirty="0" smtClean="0">
                <a:solidFill>
                  <a:srgbClr val="00B0F0"/>
                </a:solidFill>
              </a:rPr>
              <a:t>一般學生、展示學生、論文保障學生：</a:t>
            </a:r>
          </a:p>
          <a:p>
            <a:pPr lvl="1"/>
            <a:r>
              <a:rPr lang="zh-TW" altLang="en-US" dirty="0" smtClean="0"/>
              <a:t>資料袋：</a:t>
            </a:r>
            <a:r>
              <a:rPr lang="zh-TW" altLang="en-US" dirty="0" smtClean="0">
                <a:solidFill>
                  <a:srgbClr val="FF0000"/>
                </a:solidFill>
              </a:rPr>
              <a:t>名牌、早餐券</a:t>
            </a:r>
            <a:r>
              <a:rPr lang="en-US" altLang="zh-TW" dirty="0" smtClean="0">
                <a:solidFill>
                  <a:schemeClr val="tx2"/>
                </a:solidFill>
              </a:rPr>
              <a:t>(</a:t>
            </a:r>
            <a:r>
              <a:rPr lang="zh-TW" altLang="en-US" dirty="0" smtClean="0">
                <a:solidFill>
                  <a:schemeClr val="tx2"/>
                </a:solidFill>
              </a:rPr>
              <a:t>有住宿者</a:t>
            </a:r>
            <a:r>
              <a:rPr lang="en-US" altLang="zh-TW" dirty="0" smtClean="0">
                <a:solidFill>
                  <a:schemeClr val="tx2"/>
                </a:solidFill>
              </a:rPr>
              <a:t>)</a:t>
            </a:r>
            <a:r>
              <a:rPr lang="zh-TW" altLang="en-US" dirty="0" smtClean="0">
                <a:solidFill>
                  <a:srgbClr val="FF0000"/>
                </a:solidFill>
              </a:rPr>
              <a:t>、餐券</a:t>
            </a:r>
            <a:r>
              <a:rPr lang="en-US" altLang="zh-TW" dirty="0" smtClean="0"/>
              <a:t>(</a:t>
            </a:r>
            <a:r>
              <a:rPr lang="zh-TW" altLang="en-US" dirty="0" smtClean="0"/>
              <a:t>有報名者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</a:t>
            </a:r>
            <a:r>
              <a:rPr lang="zh-TW" altLang="en-US" dirty="0" smtClean="0">
                <a:solidFill>
                  <a:srgbClr val="FF0000"/>
                </a:solidFill>
              </a:rPr>
              <a:t>分組討論券</a:t>
            </a:r>
            <a:r>
              <a:rPr lang="en-US" altLang="zh-TW" dirty="0" smtClean="0"/>
              <a:t>(</a:t>
            </a:r>
            <a:r>
              <a:rPr lang="zh-TW" altLang="en-US" dirty="0" smtClean="0"/>
              <a:t>有報名者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</a:t>
            </a:r>
            <a:r>
              <a:rPr lang="zh-TW" altLang="en-US" dirty="0" smtClean="0">
                <a:solidFill>
                  <a:srgbClr val="FF0000"/>
                </a:solidFill>
              </a:rPr>
              <a:t>回程車票券</a:t>
            </a:r>
            <a:r>
              <a:rPr lang="en-US" altLang="zh-TW" dirty="0" smtClean="0"/>
              <a:t>(</a:t>
            </a:r>
            <a:r>
              <a:rPr lang="zh-TW" altLang="en-US" dirty="0" smtClean="0"/>
              <a:t>有報名者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、旅遊手冊</a:t>
            </a:r>
            <a:r>
              <a:rPr lang="en-US" altLang="zh-TW" dirty="0" smtClean="0"/>
              <a:t>(</a:t>
            </a:r>
            <a:r>
              <a:rPr lang="zh-TW" altLang="en-US" dirty="0" smtClean="0"/>
              <a:t>有報名者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</a:t>
            </a:r>
            <a:r>
              <a:rPr lang="zh-TW" altLang="en-US" dirty="0" smtClean="0">
                <a:solidFill>
                  <a:srgbClr val="FF0000"/>
                </a:solidFill>
              </a:rPr>
              <a:t>收據</a:t>
            </a:r>
            <a:r>
              <a:rPr lang="zh-TW" altLang="en-US" dirty="0" smtClean="0"/>
              <a:t>、紀念品、大會手冊、大會</a:t>
            </a:r>
            <a:r>
              <a:rPr lang="zh-TW" altLang="en-US" dirty="0"/>
              <a:t>須知、抽獎卡、合</a:t>
            </a:r>
            <a:r>
              <a:rPr lang="zh-TW" altLang="en-US" dirty="0" smtClean="0"/>
              <a:t>宿者資料</a:t>
            </a:r>
          </a:p>
          <a:p>
            <a:r>
              <a:rPr lang="zh-TW" altLang="en-US" b="1" u="sng" dirty="0" smtClean="0">
                <a:solidFill>
                  <a:srgbClr val="00B0F0"/>
                </a:solidFill>
              </a:rPr>
              <a:t>參觀學生：</a:t>
            </a:r>
          </a:p>
          <a:p>
            <a:pPr lvl="1"/>
            <a:r>
              <a:rPr lang="zh-TW" altLang="en-US" dirty="0" smtClean="0">
                <a:solidFill>
                  <a:srgbClr val="FF0000"/>
                </a:solidFill>
              </a:rPr>
              <a:t>名牌</a:t>
            </a:r>
          </a:p>
          <a:p>
            <a:r>
              <a:rPr lang="zh-TW" altLang="en-US" b="1" u="sng" dirty="0" smtClean="0">
                <a:solidFill>
                  <a:srgbClr val="00B0F0"/>
                </a:solidFill>
              </a:rPr>
              <a:t>眷屬 </a:t>
            </a:r>
            <a:r>
              <a:rPr lang="en-US" altLang="zh-TW" b="1" u="sng" dirty="0" smtClean="0">
                <a:solidFill>
                  <a:srgbClr val="00B0F0"/>
                </a:solidFill>
              </a:rPr>
              <a:t>(</a:t>
            </a:r>
            <a:r>
              <a:rPr lang="zh-TW" altLang="en-US" b="1" u="sng" dirty="0" smtClean="0">
                <a:solidFill>
                  <a:srgbClr val="00B0F0"/>
                </a:solidFill>
              </a:rPr>
              <a:t>由報名者進行報到作業</a:t>
            </a:r>
            <a:r>
              <a:rPr lang="en-US" altLang="zh-TW" b="1" u="sng" dirty="0" smtClean="0">
                <a:solidFill>
                  <a:srgbClr val="00B0F0"/>
                </a:solidFill>
              </a:rPr>
              <a:t>)</a:t>
            </a:r>
            <a:r>
              <a:rPr lang="zh-TW" altLang="en-US" b="1" u="sng" dirty="0" smtClean="0">
                <a:solidFill>
                  <a:srgbClr val="00B0F0"/>
                </a:solidFill>
              </a:rPr>
              <a:t> ：</a:t>
            </a:r>
            <a:endParaRPr lang="en-US" altLang="zh-TW" b="1" u="sng" dirty="0" smtClean="0">
              <a:solidFill>
                <a:srgbClr val="00B0F0"/>
              </a:solidFill>
            </a:endParaRPr>
          </a:p>
          <a:p>
            <a:pPr lvl="1"/>
            <a:r>
              <a:rPr lang="zh-TW" altLang="en-US" dirty="0" smtClean="0"/>
              <a:t>資料袋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與報名者放同一個資料袋</a:t>
            </a:r>
            <a:r>
              <a:rPr lang="en-US" altLang="zh-TW" dirty="0" smtClean="0">
                <a:solidFill>
                  <a:srgbClr val="FF0000"/>
                </a:solidFill>
              </a:rPr>
              <a:t>) </a:t>
            </a:r>
            <a:r>
              <a:rPr lang="zh-TW" altLang="en-US" dirty="0" smtClean="0"/>
              <a:t>：</a:t>
            </a:r>
            <a:r>
              <a:rPr lang="zh-TW" altLang="en-US" dirty="0" smtClean="0">
                <a:solidFill>
                  <a:srgbClr val="FF0000"/>
                </a:solidFill>
              </a:rPr>
              <a:t>名牌、餐券</a:t>
            </a:r>
            <a:r>
              <a:rPr lang="en-US" altLang="zh-TW" dirty="0" smtClean="0"/>
              <a:t>(</a:t>
            </a:r>
            <a:r>
              <a:rPr lang="zh-TW" altLang="en-US" dirty="0" smtClean="0"/>
              <a:t>有報名者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</a:t>
            </a:r>
            <a:r>
              <a:rPr lang="zh-TW" altLang="en-US" dirty="0" smtClean="0">
                <a:solidFill>
                  <a:srgbClr val="FF0000"/>
                </a:solidFill>
              </a:rPr>
              <a:t>分組討論券</a:t>
            </a:r>
            <a:r>
              <a:rPr lang="en-US" altLang="zh-TW" dirty="0" smtClean="0"/>
              <a:t>(</a:t>
            </a:r>
            <a:r>
              <a:rPr lang="zh-TW" altLang="en-US" dirty="0" smtClean="0"/>
              <a:t>有報名者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</a:rPr>
              <a:t>    眷屬旅遊卷</a:t>
            </a:r>
            <a:r>
              <a:rPr lang="en-US" altLang="zh-TW" dirty="0" smtClean="0"/>
              <a:t>(</a:t>
            </a:r>
            <a:r>
              <a:rPr lang="zh-TW" altLang="en-US" dirty="0" smtClean="0"/>
              <a:t>有報名者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</a:t>
            </a:r>
            <a:r>
              <a:rPr lang="zh-TW" altLang="en-US" dirty="0" smtClean="0">
                <a:solidFill>
                  <a:srgbClr val="FF0000"/>
                </a:solidFill>
              </a:rPr>
              <a:t>回程車票券</a:t>
            </a:r>
            <a:r>
              <a:rPr lang="en-US" altLang="zh-TW" dirty="0" smtClean="0"/>
              <a:t>(</a:t>
            </a:r>
            <a:r>
              <a:rPr lang="zh-TW" altLang="en-US" dirty="0" smtClean="0"/>
              <a:t>有報名者</a:t>
            </a:r>
            <a:r>
              <a:rPr lang="en-US" altLang="zh-TW" dirty="0" smtClean="0"/>
              <a:t>)</a:t>
            </a:r>
          </a:p>
          <a:p>
            <a:pPr marL="457200" lvl="1" indent="0">
              <a:buNone/>
            </a:pPr>
            <a:endParaRPr lang="zh-TW" altLang="en-US" dirty="0" smtClean="0"/>
          </a:p>
          <a:p>
            <a:r>
              <a:rPr lang="zh-TW" altLang="en-US" dirty="0" smtClean="0">
                <a:solidFill>
                  <a:schemeClr val="tx1"/>
                </a:solidFill>
              </a:rPr>
              <a:t>資料袋內容物請在離櫃前進行清點，有問題請馬上反映。</a:t>
            </a:r>
          </a:p>
          <a:p>
            <a:r>
              <a:rPr lang="zh-TW" altLang="en-US" dirty="0" smtClean="0">
                <a:solidFill>
                  <a:srgbClr val="FF0000"/>
                </a:solidFill>
              </a:rPr>
              <a:t>所有票券請妥善保管，遺失恕不補發。</a:t>
            </a:r>
          </a:p>
        </p:txBody>
      </p:sp>
    </p:spTree>
    <p:extLst>
      <p:ext uri="{BB962C8B-B14F-4D97-AF65-F5344CB8AC3E}">
        <p14:creationId xmlns:p14="http://schemas.microsoft.com/office/powerpoint/2010/main" val="250651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住宿須知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72008" y="1916832"/>
            <a:ext cx="9036496" cy="4104456"/>
          </a:xfrm>
        </p:spPr>
        <p:txBody>
          <a:bodyPr/>
          <a:lstStyle/>
          <a:p>
            <a:pPr marL="399600"/>
            <a:r>
              <a:rPr lang="en-US" altLang="zh-TW" b="1" dirty="0" smtClean="0">
                <a:solidFill>
                  <a:srgbClr val="00B0F0"/>
                </a:solidFill>
              </a:rPr>
              <a:t>Check in</a:t>
            </a:r>
            <a:r>
              <a:rPr lang="zh-TW" altLang="en-US" b="1" dirty="0" smtClean="0">
                <a:solidFill>
                  <a:srgbClr val="00B0F0"/>
                </a:solidFill>
              </a:rPr>
              <a:t>：</a:t>
            </a:r>
            <a:endParaRPr lang="en-US" altLang="zh-TW" b="1" dirty="0" smtClean="0">
              <a:solidFill>
                <a:srgbClr val="00B0F0"/>
              </a:solidFill>
            </a:endParaRPr>
          </a:p>
          <a:p>
            <a:pPr lvl="1"/>
            <a:r>
              <a:rPr lang="en-US" altLang="zh-TW" dirty="0" smtClean="0"/>
              <a:t>8</a:t>
            </a:r>
            <a:r>
              <a:rPr lang="zh-TW" altLang="en-US" dirty="0" smtClean="0"/>
              <a:t>月</a:t>
            </a:r>
            <a:r>
              <a:rPr lang="en-US" altLang="zh-TW" dirty="0" smtClean="0"/>
              <a:t>1</a:t>
            </a:r>
            <a:r>
              <a:rPr lang="zh-TW" altLang="en-US" dirty="0" smtClean="0"/>
              <a:t>日入宿：報到時間內至</a:t>
            </a:r>
            <a:r>
              <a:rPr lang="zh-TW" altLang="en-US" b="1" dirty="0" smtClean="0"/>
              <a:t>報到台</a:t>
            </a:r>
            <a:r>
              <a:rPr lang="zh-TW" altLang="en-US" dirty="0" smtClean="0"/>
              <a:t>辦理報到時一併領取房卡。當天報到台</a:t>
            </a:r>
            <a:r>
              <a:rPr lang="en-US" altLang="zh-TW" dirty="0" smtClean="0"/>
              <a:t>/</a:t>
            </a:r>
            <a:r>
              <a:rPr lang="zh-TW" altLang="en-US" dirty="0" smtClean="0"/>
              <a:t>大會服務台</a:t>
            </a:r>
            <a:r>
              <a:rPr lang="en-US" altLang="zh-TW" dirty="0" smtClean="0"/>
              <a:t>21:30</a:t>
            </a:r>
            <a:r>
              <a:rPr lang="zh-TW" altLang="en-US" dirty="0" smtClean="0"/>
              <a:t>撤櫃後，請至飯店櫃台領取。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8</a:t>
            </a:r>
            <a:r>
              <a:rPr lang="zh-TW" altLang="en-US" dirty="0" smtClean="0"/>
              <a:t>月</a:t>
            </a:r>
            <a:r>
              <a:rPr lang="en-US" altLang="zh-TW" dirty="0" smtClean="0"/>
              <a:t>2</a:t>
            </a:r>
            <a:r>
              <a:rPr lang="zh-TW" altLang="en-US" dirty="0" smtClean="0"/>
              <a:t>日、</a:t>
            </a:r>
            <a:r>
              <a:rPr lang="en-US" altLang="zh-TW" dirty="0" smtClean="0"/>
              <a:t> 8</a:t>
            </a:r>
            <a:r>
              <a:rPr lang="zh-TW" altLang="en-US" dirty="0" smtClean="0"/>
              <a:t>月</a:t>
            </a:r>
            <a:r>
              <a:rPr lang="en-US" altLang="zh-TW" dirty="0" smtClean="0"/>
              <a:t>3</a:t>
            </a:r>
            <a:r>
              <a:rPr lang="zh-TW" altLang="en-US" dirty="0" smtClean="0"/>
              <a:t>日入宿：請至大會服務台報到時一併領取房卡。大會服務台當日撤櫃後，請至飯店櫃台領取。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marL="399600"/>
            <a:r>
              <a:rPr lang="en-US" altLang="zh-TW" b="1" dirty="0" smtClean="0">
                <a:solidFill>
                  <a:srgbClr val="00B0F0"/>
                </a:solidFill>
              </a:rPr>
              <a:t>Check out</a:t>
            </a:r>
            <a:r>
              <a:rPr lang="zh-TW" altLang="en-US" b="1" dirty="0" smtClean="0">
                <a:solidFill>
                  <a:srgbClr val="00B0F0"/>
                </a:solidFill>
              </a:rPr>
              <a:t>：</a:t>
            </a:r>
            <a:endParaRPr lang="zh-TW" altLang="en-US" dirty="0" smtClean="0"/>
          </a:p>
          <a:p>
            <a:pPr lvl="1"/>
            <a:r>
              <a:rPr lang="zh-TW" altLang="en-US" dirty="0" smtClean="0"/>
              <a:t>退房資訊：</a:t>
            </a:r>
          </a:p>
          <a:p>
            <a:pPr marL="914400" lvl="2" indent="0">
              <a:buNone/>
            </a:pPr>
            <a:r>
              <a:rPr lang="zh-TW" altLang="en-US" dirty="0" smtClean="0"/>
              <a:t>請於退房當天</a:t>
            </a:r>
            <a:r>
              <a:rPr lang="zh-TW" altLang="en-US" dirty="0" smtClean="0">
                <a:solidFill>
                  <a:srgbClr val="FF0000"/>
                </a:solidFill>
              </a:rPr>
              <a:t>上午</a:t>
            </a:r>
            <a:r>
              <a:rPr lang="en-US" altLang="zh-TW" dirty="0" smtClean="0">
                <a:solidFill>
                  <a:srgbClr val="FF0000"/>
                </a:solidFill>
              </a:rPr>
              <a:t>12</a:t>
            </a:r>
            <a:r>
              <a:rPr lang="zh-TW" altLang="en-US" dirty="0" smtClean="0">
                <a:solidFill>
                  <a:srgbClr val="FF0000"/>
                </a:solidFill>
              </a:rPr>
              <a:t>：</a:t>
            </a:r>
            <a:r>
              <a:rPr lang="en-US" altLang="zh-TW" dirty="0" smtClean="0">
                <a:solidFill>
                  <a:srgbClr val="FF0000"/>
                </a:solidFill>
              </a:rPr>
              <a:t>00</a:t>
            </a:r>
            <a:r>
              <a:rPr lang="zh-TW" altLang="en-US" dirty="0" smtClean="0"/>
              <a:t>前，將房卡交到</a:t>
            </a:r>
            <a:r>
              <a:rPr lang="en-US" altLang="zh-TW" dirty="0" smtClean="0"/>
              <a:t>2</a:t>
            </a:r>
            <a:r>
              <a:rPr lang="zh-TW" altLang="en-US" dirty="0" smtClean="0"/>
              <a:t>樓大廳福華飯店櫃台，即可辦理退房。</a:t>
            </a:r>
            <a:endParaRPr lang="en-US" altLang="zh-TW" dirty="0" smtClean="0"/>
          </a:p>
          <a:p>
            <a:pPr marL="114300" indent="0">
              <a:buNone/>
            </a:pPr>
            <a:endParaRPr lang="en-US" altLang="zh-TW" dirty="0" smtClean="0"/>
          </a:p>
          <a:p>
            <a:pPr marL="400050"/>
            <a:r>
              <a:rPr lang="zh-TW" altLang="en-US" b="1" dirty="0" smtClean="0">
                <a:solidFill>
                  <a:srgbClr val="00B0F0"/>
                </a:solidFill>
              </a:rPr>
              <a:t>房卡遺失</a:t>
            </a:r>
            <a:r>
              <a:rPr lang="en-US" altLang="zh-TW" b="1" dirty="0" smtClean="0">
                <a:solidFill>
                  <a:srgbClr val="00B0F0"/>
                </a:solidFill>
              </a:rPr>
              <a:t>/</a:t>
            </a:r>
            <a:r>
              <a:rPr lang="zh-TW" altLang="en-US" b="1" dirty="0" smtClean="0">
                <a:solidFill>
                  <a:srgbClr val="00B0F0"/>
                </a:solidFill>
              </a:rPr>
              <a:t>補發：</a:t>
            </a:r>
            <a:r>
              <a:rPr lang="zh-TW" altLang="en-US" dirty="0" smtClean="0"/>
              <a:t>請至大廳飯店櫃台繳交</a:t>
            </a:r>
            <a:r>
              <a:rPr lang="en-US" altLang="zh-TW" dirty="0" smtClean="0"/>
              <a:t>150</a:t>
            </a:r>
            <a:r>
              <a:rPr lang="zh-TW" altLang="en-US" dirty="0" smtClean="0"/>
              <a:t>元工本費。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marL="399600"/>
            <a:r>
              <a:rPr lang="zh-TW" altLang="en-US" dirty="0" smtClean="0"/>
              <a:t>住宿皆附早餐，早餐請至</a:t>
            </a:r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r>
              <a:rPr lang="zh-TW" altLang="en-US" dirty="0" smtClean="0">
                <a:solidFill>
                  <a:srgbClr val="FF0000"/>
                </a:solidFill>
              </a:rPr>
              <a:t>樓麗香苑</a:t>
            </a:r>
            <a:r>
              <a:rPr lang="zh-TW" altLang="en-US" dirty="0" smtClean="0"/>
              <a:t>進行用餐。</a:t>
            </a:r>
            <a:endParaRPr lang="en-US" altLang="zh-TW" dirty="0" smtClean="0"/>
          </a:p>
          <a:p>
            <a:pPr lvl="1"/>
            <a:endParaRPr lang="zh-TW" altLang="en-US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2300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用餐須知</a:t>
            </a:r>
            <a:r>
              <a:rPr lang="en-US" altLang="zh-TW" smtClean="0"/>
              <a:t/>
            </a:r>
            <a:br>
              <a:rPr lang="en-US" altLang="zh-TW" smtClean="0"/>
            </a:b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所有餐券皆有標註用餐時間及地點，餐券</a:t>
            </a:r>
            <a:r>
              <a:rPr lang="zh-TW" altLang="en-US" dirty="0" smtClean="0">
                <a:solidFill>
                  <a:srgbClr val="FF0000"/>
                </a:solidFill>
              </a:rPr>
              <a:t>限當場次使用</a:t>
            </a:r>
            <a:r>
              <a:rPr lang="zh-TW" altLang="en-US" dirty="0" smtClean="0"/>
              <a:t>，遺失恕不補發。</a:t>
            </a:r>
            <a:endParaRPr lang="en-US" altLang="zh-TW" dirty="0" smtClean="0"/>
          </a:p>
          <a:p>
            <a:pPr lvl="1"/>
            <a:endParaRPr lang="zh-TW" altLang="en-US" dirty="0" smtClean="0"/>
          </a:p>
          <a:p>
            <a:r>
              <a:rPr lang="zh-TW" altLang="en-US" b="1" dirty="0" smtClean="0">
                <a:solidFill>
                  <a:srgbClr val="00B0F0"/>
                </a:solidFill>
              </a:rPr>
              <a:t> </a:t>
            </a:r>
            <a:r>
              <a:rPr lang="en-US" altLang="zh-TW" b="1" dirty="0" smtClean="0">
                <a:solidFill>
                  <a:srgbClr val="00B0F0"/>
                </a:solidFill>
              </a:rPr>
              <a:t>8/1</a:t>
            </a:r>
            <a:r>
              <a:rPr lang="zh-TW" altLang="en-US" b="1" dirty="0" smtClean="0">
                <a:solidFill>
                  <a:srgbClr val="00B0F0"/>
                </a:solidFill>
              </a:rPr>
              <a:t> </a:t>
            </a:r>
            <a:r>
              <a:rPr lang="en-US" altLang="zh-TW" b="1" dirty="0" smtClean="0">
                <a:solidFill>
                  <a:srgbClr val="00B0F0"/>
                </a:solidFill>
              </a:rPr>
              <a:t>(</a:t>
            </a:r>
            <a:r>
              <a:rPr lang="zh-TW" altLang="en-US" b="1" dirty="0" smtClean="0">
                <a:solidFill>
                  <a:srgbClr val="00B0F0"/>
                </a:solidFill>
              </a:rPr>
              <a:t>二</a:t>
            </a:r>
            <a:r>
              <a:rPr lang="en-US" altLang="zh-TW" b="1" dirty="0" smtClean="0">
                <a:solidFill>
                  <a:srgbClr val="00B0F0"/>
                </a:solidFill>
              </a:rPr>
              <a:t>)</a:t>
            </a:r>
            <a:r>
              <a:rPr lang="zh-TW" altLang="en-US" b="1" dirty="0" smtClean="0">
                <a:solidFill>
                  <a:srgbClr val="00B0F0"/>
                </a:solidFill>
              </a:rPr>
              <a:t> </a:t>
            </a:r>
            <a:r>
              <a:rPr lang="en-US" altLang="zh-TW" b="1" dirty="0" smtClean="0">
                <a:solidFill>
                  <a:srgbClr val="00B0F0"/>
                </a:solidFill>
              </a:rPr>
              <a:t>Buffet </a:t>
            </a:r>
            <a:r>
              <a:rPr lang="zh-TW" altLang="en-US" b="1" dirty="0" smtClean="0">
                <a:solidFill>
                  <a:srgbClr val="00B0F0"/>
                </a:solidFill>
              </a:rPr>
              <a:t>：</a:t>
            </a:r>
            <a:endParaRPr lang="en-US" altLang="zh-TW" b="1" dirty="0" smtClean="0">
              <a:solidFill>
                <a:srgbClr val="00B0F0"/>
              </a:solidFill>
            </a:endParaRPr>
          </a:p>
          <a:p>
            <a:pPr lvl="1"/>
            <a:r>
              <a:rPr lang="en-US" altLang="zh-TW" dirty="0" smtClean="0"/>
              <a:t>17:30</a:t>
            </a:r>
            <a:r>
              <a:rPr lang="zh-TW" altLang="en-US" dirty="0" smtClean="0"/>
              <a:t>開始用餐，請憑券入場。</a:t>
            </a:r>
            <a:endParaRPr lang="en-US" altLang="zh-TW" dirty="0" smtClean="0"/>
          </a:p>
          <a:p>
            <a:pPr lvl="1"/>
            <a:r>
              <a:rPr lang="zh-TW" altLang="en-US" b="1" u="sng" dirty="0" smtClean="0"/>
              <a:t>學生</a:t>
            </a:r>
            <a:r>
              <a:rPr lang="zh-TW" altLang="en-US" dirty="0" smtClean="0"/>
              <a:t>請由</a:t>
            </a:r>
            <a:r>
              <a:rPr lang="zh-TW" altLang="en-US" b="1" dirty="0" smtClean="0"/>
              <a:t>蓬萊邨</a:t>
            </a:r>
            <a:r>
              <a:rPr lang="zh-TW" altLang="en-US" dirty="0" smtClean="0"/>
              <a:t>進入用餐；</a:t>
            </a:r>
            <a:r>
              <a:rPr lang="zh-TW" altLang="en-US" b="1" u="sng" dirty="0" smtClean="0"/>
              <a:t>非學生</a:t>
            </a:r>
            <a:r>
              <a:rPr lang="zh-TW" altLang="en-US" dirty="0" smtClean="0"/>
              <a:t>身分者請至</a:t>
            </a:r>
            <a:r>
              <a:rPr lang="zh-TW" altLang="en-US" b="1" dirty="0" smtClean="0"/>
              <a:t>麗香苑</a:t>
            </a:r>
            <a:r>
              <a:rPr lang="zh-TW" altLang="en-US" dirty="0" smtClean="0"/>
              <a:t>用餐。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註：身高</a:t>
            </a:r>
            <a:r>
              <a:rPr lang="zh-TW" altLang="en-US" b="1" dirty="0" smtClean="0"/>
              <a:t>超過</a:t>
            </a:r>
            <a:r>
              <a:rPr lang="en-US" altLang="zh-TW" b="1" dirty="0" smtClean="0"/>
              <a:t>145</a:t>
            </a:r>
            <a:r>
              <a:rPr lang="zh-TW" altLang="en-US" b="1" dirty="0" smtClean="0"/>
              <a:t>公分以上</a:t>
            </a:r>
            <a:r>
              <a:rPr lang="zh-TW" altLang="en-US" dirty="0" smtClean="0"/>
              <a:t>，視為</a:t>
            </a:r>
            <a:r>
              <a:rPr lang="zh-TW" altLang="en-US" b="1" u="sng" dirty="0" smtClean="0"/>
              <a:t>成人</a:t>
            </a:r>
            <a:r>
              <a:rPr lang="zh-TW" altLang="en-US" dirty="0" smtClean="0"/>
              <a:t>，若註冊時購買兒童票者，</a:t>
            </a:r>
            <a:r>
              <a:rPr lang="zh-TW" altLang="en-US" dirty="0" smtClean="0">
                <a:solidFill>
                  <a:srgbClr val="FF0000"/>
                </a:solidFill>
              </a:rPr>
              <a:t>需補差價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endParaRPr lang="zh-TW" altLang="en-US" dirty="0" smtClean="0"/>
          </a:p>
          <a:p>
            <a:r>
              <a:rPr lang="zh-TW" altLang="en-US" b="1" dirty="0" smtClean="0">
                <a:solidFill>
                  <a:srgbClr val="00B0F0"/>
                </a:solidFill>
              </a:rPr>
              <a:t> </a:t>
            </a:r>
            <a:r>
              <a:rPr lang="en-US" altLang="zh-TW" b="1" dirty="0" smtClean="0">
                <a:solidFill>
                  <a:srgbClr val="00B0F0"/>
                </a:solidFill>
              </a:rPr>
              <a:t>8/2(</a:t>
            </a:r>
            <a:r>
              <a:rPr lang="zh-TW" altLang="en-US" b="1" dirty="0" smtClean="0">
                <a:solidFill>
                  <a:srgbClr val="00B0F0"/>
                </a:solidFill>
              </a:rPr>
              <a:t>三</a:t>
            </a:r>
            <a:r>
              <a:rPr lang="en-US" altLang="zh-TW" b="1" dirty="0" smtClean="0">
                <a:solidFill>
                  <a:srgbClr val="00B0F0"/>
                </a:solidFill>
              </a:rPr>
              <a:t>)</a:t>
            </a:r>
            <a:r>
              <a:rPr lang="zh-TW" altLang="en-US" b="1" dirty="0" smtClean="0">
                <a:solidFill>
                  <a:srgbClr val="00B0F0"/>
                </a:solidFill>
              </a:rPr>
              <a:t>、</a:t>
            </a:r>
            <a:r>
              <a:rPr lang="en-US" altLang="zh-TW" b="1" dirty="0" smtClean="0">
                <a:solidFill>
                  <a:srgbClr val="00B0F0"/>
                </a:solidFill>
              </a:rPr>
              <a:t>8/3</a:t>
            </a:r>
            <a:r>
              <a:rPr lang="zh-TW" altLang="en-US" b="1" dirty="0" smtClean="0">
                <a:solidFill>
                  <a:srgbClr val="00B0F0"/>
                </a:solidFill>
              </a:rPr>
              <a:t> </a:t>
            </a:r>
            <a:r>
              <a:rPr lang="en-US" altLang="zh-TW" b="1" dirty="0" smtClean="0">
                <a:solidFill>
                  <a:srgbClr val="00B0F0"/>
                </a:solidFill>
              </a:rPr>
              <a:t>(</a:t>
            </a:r>
            <a:r>
              <a:rPr lang="zh-TW" altLang="en-US" b="1" dirty="0" smtClean="0">
                <a:solidFill>
                  <a:srgbClr val="00B0F0"/>
                </a:solidFill>
              </a:rPr>
              <a:t>四</a:t>
            </a:r>
            <a:r>
              <a:rPr lang="en-US" altLang="zh-TW" b="1" dirty="0" smtClean="0">
                <a:solidFill>
                  <a:srgbClr val="00B0F0"/>
                </a:solidFill>
              </a:rPr>
              <a:t>)</a:t>
            </a:r>
            <a:r>
              <a:rPr lang="zh-TW" altLang="en-US" b="1" dirty="0" smtClean="0">
                <a:solidFill>
                  <a:srgbClr val="00B0F0"/>
                </a:solidFill>
              </a:rPr>
              <a:t>、</a:t>
            </a:r>
            <a:r>
              <a:rPr lang="en-US" altLang="zh-TW" b="1" dirty="0" smtClean="0">
                <a:solidFill>
                  <a:srgbClr val="00B0F0"/>
                </a:solidFill>
              </a:rPr>
              <a:t>8/4(</a:t>
            </a:r>
            <a:r>
              <a:rPr lang="zh-TW" altLang="en-US" b="1" dirty="0">
                <a:solidFill>
                  <a:srgbClr val="00B0F0"/>
                </a:solidFill>
              </a:rPr>
              <a:t>五</a:t>
            </a:r>
            <a:r>
              <a:rPr lang="en-US" altLang="zh-TW" b="1" dirty="0" smtClean="0">
                <a:solidFill>
                  <a:srgbClr val="00B0F0"/>
                </a:solidFill>
              </a:rPr>
              <a:t>)</a:t>
            </a:r>
            <a:r>
              <a:rPr lang="zh-TW" altLang="en-US" b="1" dirty="0" smtClean="0">
                <a:solidFill>
                  <a:srgbClr val="00B0F0"/>
                </a:solidFill>
              </a:rPr>
              <a:t> 午餐 </a:t>
            </a:r>
            <a:r>
              <a:rPr lang="en-US" altLang="zh-TW" b="1" dirty="0" smtClean="0">
                <a:solidFill>
                  <a:srgbClr val="00B0F0"/>
                </a:solidFill>
              </a:rPr>
              <a:t>:</a:t>
            </a:r>
          </a:p>
          <a:p>
            <a:pPr lvl="1"/>
            <a:r>
              <a:rPr lang="zh-TW" altLang="en-US" dirty="0" smtClean="0"/>
              <a:t>憑券領取餐</a:t>
            </a:r>
            <a:r>
              <a:rPr lang="zh-TW" altLang="en-US" dirty="0"/>
              <a:t>盒。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取餐地點 </a:t>
            </a:r>
            <a:r>
              <a:rPr lang="en-US" altLang="zh-TW" dirty="0" smtClean="0"/>
              <a:t>:</a:t>
            </a:r>
            <a:r>
              <a:rPr lang="zh-TW" altLang="en-US" dirty="0" smtClean="0"/>
              <a:t> 大會服務台旁領餐處，請依指示動線排隊領餐。</a:t>
            </a:r>
            <a:endParaRPr lang="en-US" altLang="zh-TW" dirty="0" smtClean="0"/>
          </a:p>
          <a:p>
            <a:pPr lvl="1"/>
            <a:endParaRPr lang="zh-TW" altLang="en-US" dirty="0" smtClean="0"/>
          </a:p>
          <a:p>
            <a:r>
              <a:rPr lang="zh-TW" altLang="en-US" b="1" dirty="0" smtClean="0">
                <a:solidFill>
                  <a:srgbClr val="00B0F0"/>
                </a:solidFill>
              </a:rPr>
              <a:t> </a:t>
            </a:r>
            <a:r>
              <a:rPr lang="en-US" altLang="zh-TW" b="1" dirty="0" smtClean="0">
                <a:solidFill>
                  <a:srgbClr val="00B0F0"/>
                </a:solidFill>
              </a:rPr>
              <a:t>8/2(</a:t>
            </a:r>
            <a:r>
              <a:rPr lang="zh-TW" altLang="en-US" b="1" dirty="0" smtClean="0">
                <a:solidFill>
                  <a:srgbClr val="00B0F0"/>
                </a:solidFill>
              </a:rPr>
              <a:t>三</a:t>
            </a:r>
            <a:r>
              <a:rPr lang="en-US" altLang="zh-TW" b="1" dirty="0" smtClean="0">
                <a:solidFill>
                  <a:srgbClr val="00B0F0"/>
                </a:solidFill>
              </a:rPr>
              <a:t>)</a:t>
            </a:r>
            <a:r>
              <a:rPr lang="zh-TW" altLang="en-US" b="1" dirty="0" smtClean="0">
                <a:solidFill>
                  <a:srgbClr val="00B0F0"/>
                </a:solidFill>
              </a:rPr>
              <a:t>晚宴：</a:t>
            </a:r>
            <a:endParaRPr lang="en-US" altLang="zh-TW" b="1" dirty="0" smtClean="0">
              <a:solidFill>
                <a:srgbClr val="00B0F0"/>
              </a:solidFill>
            </a:endParaRPr>
          </a:p>
          <a:p>
            <a:pPr lvl="1"/>
            <a:r>
              <a:rPr lang="zh-TW" altLang="en-US" dirty="0" smtClean="0"/>
              <a:t> 晚宴於</a:t>
            </a:r>
            <a:r>
              <a:rPr lang="en-US" altLang="zh-TW" dirty="0" smtClean="0"/>
              <a:t>17:00</a:t>
            </a:r>
            <a:r>
              <a:rPr lang="zh-TW" altLang="en-US" dirty="0" smtClean="0"/>
              <a:t>開始入席，請佩戴名牌並攜帶餐券，並依據</a:t>
            </a:r>
            <a:r>
              <a:rPr lang="zh-TW" altLang="en-US" dirty="0"/>
              <a:t>名</a:t>
            </a:r>
            <a:r>
              <a:rPr lang="zh-TW" altLang="en-US" dirty="0" smtClean="0"/>
              <a:t>牌上之用餐地點及桌次入席。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777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Oral Session</a:t>
            </a:r>
            <a:r>
              <a:rPr lang="zh-TW" altLang="en-US" dirty="0" smtClean="0"/>
              <a:t> 發表</a:t>
            </a:r>
            <a:r>
              <a:rPr lang="zh-TW" altLang="en-US" dirty="0"/>
              <a:t>須知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</a:rPr>
              <a:t>所有報告者需在當場次開始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前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5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分鐘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</a:rPr>
              <a:t>至報告會場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集合。如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</a:rPr>
              <a:t>有需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</a:rPr>
              <a:t>更新檔案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</a:rPr>
              <a:t>，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請務必於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</a:rPr>
              <a:t>當場次議程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開始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前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</a:rPr>
              <a:t>30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</a:rPr>
              <a:t>分鐘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</a:rPr>
              <a:t>交給大會服務台，請工作人員更換。</a:t>
            </a:r>
          </a:p>
          <a:p>
            <a:pPr marL="0" indent="0">
              <a:buNone/>
            </a:pPr>
            <a:endParaRPr lang="en-US" altLang="zh-TW" b="1" dirty="0" smtClean="0">
              <a:solidFill>
                <a:srgbClr val="00B0F0"/>
              </a:solidFill>
              <a:latin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rgbClr val="00B0F0"/>
                </a:solidFill>
                <a:latin typeface="微軟正黑體" panose="020B0604030504040204" pitchFamily="34" charset="-120"/>
              </a:rPr>
              <a:t>發表時間：</a:t>
            </a:r>
          </a:p>
          <a:p>
            <a:pPr lvl="1"/>
            <a:r>
              <a:rPr lang="zh-TW" altLang="en-US" b="1" u="sng" dirty="0" smtClean="0">
                <a:latin typeface="微軟正黑體" panose="020B0604030504040204" pitchFamily="34" charset="-120"/>
              </a:rPr>
              <a:t>長篇論文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發表時間為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15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分鐘</a:t>
            </a:r>
            <a:r>
              <a:rPr lang="zh-TW" altLang="en-US" dirty="0" smtClean="0">
                <a:latin typeface="微軟正黑體" panose="020B0604030504040204" pitchFamily="34" charset="-120"/>
              </a:rPr>
              <a:t>，</a:t>
            </a:r>
            <a:r>
              <a:rPr lang="en-US" altLang="zh-TW" dirty="0" smtClean="0">
                <a:latin typeface="微軟正黑體" panose="020B0604030504040204" pitchFamily="34" charset="-120"/>
              </a:rPr>
              <a:t>Q&amp;A</a:t>
            </a:r>
            <a:r>
              <a:rPr lang="zh-TW" altLang="en-US" dirty="0" smtClean="0">
                <a:latin typeface="微軟正黑體" panose="020B0604030504040204" pitchFamily="34" charset="-120"/>
              </a:rPr>
              <a:t>為</a:t>
            </a:r>
            <a:r>
              <a:rPr lang="en-US" altLang="zh-TW" dirty="0" smtClean="0">
                <a:latin typeface="微軟正黑體" panose="020B0604030504040204" pitchFamily="34" charset="-120"/>
              </a:rPr>
              <a:t>5</a:t>
            </a:r>
            <a:r>
              <a:rPr lang="zh-TW" altLang="en-US" dirty="0" smtClean="0">
                <a:latin typeface="微軟正黑體" panose="020B0604030504040204" pitchFamily="34" charset="-120"/>
              </a:rPr>
              <a:t>分鐘，共</a:t>
            </a:r>
            <a:r>
              <a:rPr lang="en-US" altLang="zh-TW" dirty="0" smtClean="0">
                <a:latin typeface="微軟正黑體" panose="020B0604030504040204" pitchFamily="34" charset="-120"/>
              </a:rPr>
              <a:t>20</a:t>
            </a:r>
            <a:r>
              <a:rPr lang="zh-TW" altLang="en-US" dirty="0" smtClean="0">
                <a:latin typeface="微軟正黑體" panose="020B0604030504040204" pitchFamily="34" charset="-120"/>
              </a:rPr>
              <a:t>分鐘</a:t>
            </a:r>
          </a:p>
          <a:p>
            <a:pPr marL="914400" lvl="2" indent="0">
              <a:buNone/>
            </a:pPr>
            <a:r>
              <a:rPr lang="en-US" altLang="zh-TW" dirty="0" smtClean="0">
                <a:latin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</a:rPr>
              <a:t>包含</a:t>
            </a:r>
            <a:r>
              <a:rPr lang="en-US" altLang="zh-TW" dirty="0" smtClean="0">
                <a:latin typeface="微軟正黑體" panose="020B0604030504040204" pitchFamily="34" charset="-120"/>
              </a:rPr>
              <a:t>Session Chair</a:t>
            </a:r>
            <a:r>
              <a:rPr lang="zh-TW" altLang="en-US" dirty="0" smtClean="0">
                <a:latin typeface="微軟正黑體" panose="020B0604030504040204" pitchFamily="34" charset="-120"/>
              </a:rPr>
              <a:t>介紹論文名稱、作者的時間）</a:t>
            </a:r>
          </a:p>
          <a:p>
            <a:pPr lvl="1"/>
            <a:endParaRPr lang="zh-TW" altLang="en-US" dirty="0" smtClean="0">
              <a:latin typeface="微軟正黑體" panose="020B0604030504040204" pitchFamily="34" charset="-120"/>
            </a:endParaRPr>
          </a:p>
          <a:p>
            <a:pPr lvl="1"/>
            <a:r>
              <a:rPr lang="zh-TW" altLang="en-US" b="1" u="sng" dirty="0" smtClean="0">
                <a:latin typeface="微軟正黑體" panose="020B0604030504040204" pitchFamily="34" charset="-120"/>
              </a:rPr>
              <a:t>短篇論文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發表時間為 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12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分鐘</a:t>
            </a:r>
            <a:r>
              <a:rPr lang="zh-TW" altLang="en-US" dirty="0" smtClean="0">
                <a:latin typeface="微軟正黑體" panose="020B0604030504040204" pitchFamily="34" charset="-120"/>
              </a:rPr>
              <a:t>，</a:t>
            </a:r>
            <a:r>
              <a:rPr lang="en-US" altLang="zh-TW" dirty="0" smtClean="0">
                <a:latin typeface="微軟正黑體" panose="020B0604030504040204" pitchFamily="34" charset="-120"/>
              </a:rPr>
              <a:t> Q&amp;A</a:t>
            </a:r>
            <a:r>
              <a:rPr lang="zh-TW" altLang="en-US" dirty="0" smtClean="0">
                <a:latin typeface="微軟正黑體" panose="020B0604030504040204" pitchFamily="34" charset="-120"/>
              </a:rPr>
              <a:t>時間為 </a:t>
            </a:r>
            <a:r>
              <a:rPr lang="en-US" altLang="zh-TW" dirty="0" smtClean="0">
                <a:latin typeface="微軟正黑體" panose="020B0604030504040204" pitchFamily="34" charset="-120"/>
              </a:rPr>
              <a:t>3</a:t>
            </a:r>
            <a:r>
              <a:rPr lang="zh-TW" altLang="en-US" dirty="0" smtClean="0">
                <a:latin typeface="微軟正黑體" panose="020B0604030504040204" pitchFamily="34" charset="-120"/>
              </a:rPr>
              <a:t>分鐘，共</a:t>
            </a:r>
            <a:r>
              <a:rPr lang="en-US" altLang="zh-TW" dirty="0" smtClean="0">
                <a:latin typeface="微軟正黑體" panose="020B0604030504040204" pitchFamily="34" charset="-120"/>
              </a:rPr>
              <a:t>15</a:t>
            </a:r>
            <a:r>
              <a:rPr lang="zh-TW" altLang="en-US" dirty="0" smtClean="0">
                <a:latin typeface="微軟正黑體" panose="020B0604030504040204" pitchFamily="34" charset="-120"/>
              </a:rPr>
              <a:t>分鐘</a:t>
            </a:r>
          </a:p>
          <a:p>
            <a:pPr marL="914400" lvl="2" indent="0">
              <a:buNone/>
            </a:pPr>
            <a:r>
              <a:rPr lang="en-US" altLang="zh-TW" dirty="0" smtClean="0">
                <a:latin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</a:rPr>
              <a:t>包含</a:t>
            </a:r>
            <a:r>
              <a:rPr lang="en-US" altLang="zh-TW" dirty="0" smtClean="0">
                <a:latin typeface="微軟正黑體" panose="020B0604030504040204" pitchFamily="34" charset="-120"/>
              </a:rPr>
              <a:t>Session Chair</a:t>
            </a:r>
            <a:r>
              <a:rPr lang="zh-TW" altLang="en-US" dirty="0" smtClean="0">
                <a:latin typeface="微軟正黑體" panose="020B0604030504040204" pitchFamily="34" charset="-120"/>
              </a:rPr>
              <a:t>介紹論文名稱、作者的時間）</a:t>
            </a:r>
          </a:p>
          <a:p>
            <a:pPr lvl="1"/>
            <a:endParaRPr lang="zh-TW" altLang="en-US" dirty="0" smtClean="0">
              <a:latin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rgbClr val="00B0F0"/>
                </a:solidFill>
                <a:latin typeface="微軟正黑體" panose="020B0604030504040204" pitchFamily="34" charset="-120"/>
              </a:rPr>
              <a:t> 舉牌、按鈴時間：</a:t>
            </a:r>
            <a:endParaRPr lang="en-US" altLang="zh-TW" b="1" dirty="0" smtClean="0">
              <a:solidFill>
                <a:srgbClr val="00B0F0"/>
              </a:solidFill>
              <a:latin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</a:rPr>
              <a:t>報告結束前</a:t>
            </a:r>
            <a:r>
              <a:rPr lang="en-US" altLang="zh-TW" u="sng" dirty="0" smtClean="0">
                <a:latin typeface="微軟正黑體" panose="020B0604030504040204" pitchFamily="34" charset="-120"/>
              </a:rPr>
              <a:t>2</a:t>
            </a:r>
            <a:r>
              <a:rPr lang="zh-TW" altLang="en-US" u="sng" dirty="0" smtClean="0">
                <a:latin typeface="微軟正黑體" panose="020B0604030504040204" pitchFamily="34" charset="-120"/>
              </a:rPr>
              <a:t>分鐘</a:t>
            </a:r>
            <a:r>
              <a:rPr lang="zh-TW" altLang="en-US" dirty="0" smtClean="0">
                <a:latin typeface="微軟正黑體" panose="020B0604030504040204" pitchFamily="34" charset="-120"/>
              </a:rPr>
              <a:t>，</a:t>
            </a:r>
            <a:r>
              <a:rPr lang="zh-TW" altLang="en-US" b="1" u="sng" dirty="0" smtClean="0">
                <a:latin typeface="微軟正黑體" panose="020B0604030504040204" pitchFamily="34" charset="-120"/>
              </a:rPr>
              <a:t>按鈴一下</a:t>
            </a:r>
            <a:r>
              <a:rPr lang="zh-TW" altLang="en-US" dirty="0" smtClean="0">
                <a:latin typeface="微軟正黑體" panose="020B0604030504040204" pitchFamily="34" charset="-120"/>
              </a:rPr>
              <a:t>舉牌提醒</a:t>
            </a: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</a:rPr>
              <a:t>報告時間結束，</a:t>
            </a:r>
            <a:r>
              <a:rPr lang="zh-TW" altLang="en-US" b="1" u="sng" dirty="0" smtClean="0">
                <a:latin typeface="微軟正黑體" panose="020B0604030504040204" pitchFamily="34" charset="-120"/>
              </a:rPr>
              <a:t>按鈴兩下</a:t>
            </a:r>
            <a:r>
              <a:rPr lang="zh-TW" altLang="en-US" dirty="0" smtClean="0">
                <a:latin typeface="微軟正黑體" panose="020B0604030504040204" pitchFamily="34" charset="-120"/>
              </a:rPr>
              <a:t>結束報告提醒開始</a:t>
            </a:r>
            <a:r>
              <a:rPr lang="en-US" altLang="zh-TW" dirty="0" smtClean="0">
                <a:latin typeface="微軟正黑體" panose="020B0604030504040204" pitchFamily="34" charset="-120"/>
              </a:rPr>
              <a:t>Q&amp;A</a:t>
            </a:r>
          </a:p>
          <a:p>
            <a:pPr lvl="1"/>
            <a:r>
              <a:rPr lang="en-US" altLang="zh-TW" dirty="0" smtClean="0">
                <a:latin typeface="微軟正黑體" panose="020B0604030504040204" pitchFamily="34" charset="-120"/>
              </a:rPr>
              <a:t>Q&amp;A</a:t>
            </a:r>
            <a:r>
              <a:rPr lang="zh-TW" altLang="en-US" dirty="0" smtClean="0">
                <a:latin typeface="微軟正黑體" panose="020B0604030504040204" pitchFamily="34" charset="-120"/>
              </a:rPr>
              <a:t>時間到，</a:t>
            </a:r>
            <a:r>
              <a:rPr lang="zh-TW" altLang="en-US" b="1" u="sng" dirty="0" smtClean="0">
                <a:latin typeface="微軟正黑體" panose="020B0604030504040204" pitchFamily="34" charset="-120"/>
              </a:rPr>
              <a:t>按鈴三下</a:t>
            </a:r>
            <a:r>
              <a:rPr lang="zh-TW" altLang="en-US" dirty="0" smtClean="0">
                <a:latin typeface="微軟正黑體" panose="020B0604030504040204" pitchFamily="34" charset="-120"/>
              </a:rPr>
              <a:t>，結束此篇論文的討論</a:t>
            </a:r>
          </a:p>
          <a:p>
            <a:endParaRPr lang="zh-TW" altLang="en-US" dirty="0"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080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Poster &amp; Demo Session </a:t>
            </a:r>
            <a:br>
              <a:rPr lang="en-US" altLang="zh-TW" smtClean="0"/>
            </a:b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B0F0"/>
                </a:solidFill>
              </a:rPr>
              <a:t> 展示時間地點：</a:t>
            </a:r>
            <a:r>
              <a:rPr lang="en-US" altLang="zh-TW" b="1" dirty="0" smtClean="0">
                <a:solidFill>
                  <a:schemeClr val="tx1"/>
                </a:solidFill>
              </a:rPr>
              <a:t>8/4(</a:t>
            </a:r>
            <a:r>
              <a:rPr lang="zh-TW" altLang="en-US" b="1" dirty="0" smtClean="0">
                <a:solidFill>
                  <a:schemeClr val="tx1"/>
                </a:solidFill>
              </a:rPr>
              <a:t>五</a:t>
            </a:r>
            <a:r>
              <a:rPr lang="en-US" altLang="zh-TW" b="1" dirty="0" smtClean="0">
                <a:solidFill>
                  <a:schemeClr val="tx1"/>
                </a:solidFill>
              </a:rPr>
              <a:t>)10:00-11:30</a:t>
            </a:r>
            <a:r>
              <a:rPr lang="zh-TW" altLang="en-US" b="1" dirty="0" smtClean="0">
                <a:solidFill>
                  <a:schemeClr val="tx1"/>
                </a:solidFill>
              </a:rPr>
              <a:t> </a:t>
            </a:r>
            <a:r>
              <a:rPr lang="zh-TW" altLang="en-US" dirty="0" smtClean="0"/>
              <a:t>福華廳</a:t>
            </a:r>
            <a:r>
              <a:rPr lang="en-US" altLang="zh-TW" dirty="0" smtClean="0"/>
              <a:t>(II)</a:t>
            </a:r>
            <a:endParaRPr lang="zh-TW" altLang="en-US" dirty="0" smtClean="0"/>
          </a:p>
          <a:p>
            <a:r>
              <a:rPr lang="zh-TW" altLang="en-US" b="1" dirty="0" smtClean="0">
                <a:solidFill>
                  <a:srgbClr val="00B0F0"/>
                </a:solidFill>
              </a:rPr>
              <a:t> 海報尺寸：</a:t>
            </a:r>
            <a:r>
              <a:rPr lang="zh-TW" altLang="en-US" u="sng" dirty="0" smtClean="0"/>
              <a:t>直式寬 </a:t>
            </a:r>
            <a:r>
              <a:rPr lang="en-US" altLang="zh-TW" u="sng" dirty="0" smtClean="0"/>
              <a:t>95 </a:t>
            </a:r>
            <a:r>
              <a:rPr lang="zh-TW" altLang="en-US" u="sng" dirty="0" smtClean="0"/>
              <a:t>公分、高 </a:t>
            </a:r>
            <a:r>
              <a:rPr lang="en-US" altLang="zh-TW" u="sng" dirty="0" smtClean="0"/>
              <a:t>135 </a:t>
            </a:r>
            <a:r>
              <a:rPr lang="zh-TW" altLang="en-US" u="sng" dirty="0" smtClean="0"/>
              <a:t>公分</a:t>
            </a:r>
            <a:endParaRPr lang="en-US" altLang="zh-TW" b="1" dirty="0" smtClean="0">
              <a:solidFill>
                <a:srgbClr val="00B0F0"/>
              </a:solidFill>
            </a:endParaRPr>
          </a:p>
          <a:p>
            <a:r>
              <a:rPr lang="zh-TW" altLang="en-US" b="1" dirty="0" smtClean="0">
                <a:solidFill>
                  <a:srgbClr val="00B0F0"/>
                </a:solidFill>
              </a:rPr>
              <a:t> 海報張貼：</a:t>
            </a:r>
            <a:r>
              <a:rPr lang="zh-TW" altLang="en-US" b="1" dirty="0" smtClean="0">
                <a:solidFill>
                  <a:schemeClr val="tx1"/>
                </a:solidFill>
              </a:rPr>
              <a:t>請務必用現場提供之特殊布膠黏貼。</a:t>
            </a:r>
            <a:endParaRPr lang="en-US" altLang="zh-TW" u="sng" dirty="0" smtClean="0">
              <a:solidFill>
                <a:schemeClr val="tx1"/>
              </a:solidFill>
            </a:endParaRPr>
          </a:p>
          <a:p>
            <a:pPr lvl="1"/>
            <a:endParaRPr lang="zh-TW" altLang="en-US" dirty="0" smtClean="0"/>
          </a:p>
          <a:p>
            <a:r>
              <a:rPr lang="zh-TW" altLang="en-US" b="1" dirty="0" smtClean="0">
                <a:solidFill>
                  <a:srgbClr val="00B0F0"/>
                </a:solidFill>
              </a:rPr>
              <a:t>  海報張貼時間：</a:t>
            </a:r>
            <a:endParaRPr lang="en-US" altLang="zh-TW" b="1" dirty="0" smtClean="0">
              <a:solidFill>
                <a:srgbClr val="00B0F0"/>
              </a:solidFill>
            </a:endParaRPr>
          </a:p>
          <a:p>
            <a:pPr lvl="1"/>
            <a:r>
              <a:rPr lang="en-US" altLang="zh-TW" dirty="0" smtClean="0"/>
              <a:t>Poster &amp; Demo session </a:t>
            </a:r>
          </a:p>
          <a:p>
            <a:pPr marL="914400" lvl="2" indent="0">
              <a:buNone/>
            </a:pPr>
            <a:r>
              <a:rPr lang="en-US" altLang="zh-TW" dirty="0" smtClean="0"/>
              <a:t>8/3(</a:t>
            </a:r>
            <a:r>
              <a:rPr lang="zh-TW" altLang="en-US" dirty="0" smtClean="0"/>
              <a:t>四</a:t>
            </a:r>
            <a:r>
              <a:rPr lang="en-US" altLang="zh-TW" dirty="0" smtClean="0"/>
              <a:t>) 20:00-21:00 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福華廳二區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5" name="圖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4248472" cy="4002366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192236" y="4371493"/>
          <a:ext cx="4551124" cy="15849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37781">
                  <a:extLst>
                    <a:ext uri="{9D8B030D-6E8A-4147-A177-3AD203B41FA5}">
                      <a16:colId xmlns:a16="http://schemas.microsoft.com/office/drawing/2014/main" xmlns="" val="2149186656"/>
                    </a:ext>
                  </a:extLst>
                </a:gridCol>
                <a:gridCol w="1137781">
                  <a:extLst>
                    <a:ext uri="{9D8B030D-6E8A-4147-A177-3AD203B41FA5}">
                      <a16:colId xmlns:a16="http://schemas.microsoft.com/office/drawing/2014/main" xmlns="" val="1006029150"/>
                    </a:ext>
                  </a:extLst>
                </a:gridCol>
                <a:gridCol w="1137781">
                  <a:extLst>
                    <a:ext uri="{9D8B030D-6E8A-4147-A177-3AD203B41FA5}">
                      <a16:colId xmlns:a16="http://schemas.microsoft.com/office/drawing/2014/main" xmlns="" val="1151431301"/>
                    </a:ext>
                  </a:extLst>
                </a:gridCol>
                <a:gridCol w="1137781">
                  <a:extLst>
                    <a:ext uri="{9D8B030D-6E8A-4147-A177-3AD203B41FA5}">
                      <a16:colId xmlns:a16="http://schemas.microsoft.com/office/drawing/2014/main" xmlns="" val="2408583999"/>
                    </a:ext>
                  </a:extLst>
                </a:gridCol>
              </a:tblGrid>
              <a:tr h="231388"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編號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領域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編號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領域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22185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A1~A3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Analog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E1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EDA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278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D1~D2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Digital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P1~P2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Others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31953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DA-4~5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Digital</a:t>
                      </a:r>
                      <a:r>
                        <a:rPr lang="zh-TW" altLang="en-US" sz="1600" dirty="0" smtClean="0"/>
                        <a:t>得獎</a:t>
                      </a:r>
                      <a:r>
                        <a:rPr lang="en-US" altLang="zh-TW" sz="1600" dirty="0" smtClean="0"/>
                        <a:t>(Demo)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DA6~8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EDA</a:t>
                      </a:r>
                      <a:r>
                        <a:rPr lang="zh-TW" altLang="en-US" sz="1600" dirty="0" smtClean="0"/>
                        <a:t>得獎</a:t>
                      </a:r>
                      <a:r>
                        <a:rPr lang="en-US" altLang="zh-TW" sz="1600" dirty="0" smtClean="0"/>
                        <a:t>(Poster)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4728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50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4823</TotalTime>
  <Words>2214</Words>
  <Application>Microsoft Office PowerPoint</Application>
  <PresentationFormat>如螢幕大小 (4:3)</PresentationFormat>
  <Paragraphs>460</Paragraphs>
  <Slides>20</Slides>
  <Notes>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Office 佈景主題</vt:lpstr>
      <vt:lpstr>PowerPoint 簡報</vt:lpstr>
      <vt:lpstr>大會資訊 </vt:lpstr>
      <vt:lpstr>8/1 研討會報到 </vt:lpstr>
      <vt:lpstr>報到流程 </vt:lpstr>
      <vt:lpstr>報到內容清單 </vt:lpstr>
      <vt:lpstr>住宿須知 </vt:lpstr>
      <vt:lpstr>用餐須知 </vt:lpstr>
      <vt:lpstr>Oral Session 發表須知 </vt:lpstr>
      <vt:lpstr>Poster &amp; Demo Session  </vt:lpstr>
      <vt:lpstr>Poster &amp; Demo Session   </vt:lpstr>
      <vt:lpstr>抽獎須知</vt:lpstr>
      <vt:lpstr>學生抽獎必/選議程</vt:lpstr>
      <vt:lpstr>抽獎流程 </vt:lpstr>
      <vt:lpstr>眷屬旅遊及分組討論資訊 </vt:lpstr>
      <vt:lpstr>眷屬旅遊 (8/2) </vt:lpstr>
      <vt:lpstr>眷屬旅遊 / 分組討論 (8/3) </vt:lpstr>
      <vt:lpstr>大會專車 (8/1 去程)  </vt:lpstr>
      <vt:lpstr>大會專車 (8/4 回程)  </vt:lpstr>
      <vt:lpstr>大會服務台 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artist01</dc:creator>
  <cp:lastModifiedBy>Administrator</cp:lastModifiedBy>
  <cp:revision>263</cp:revision>
  <cp:lastPrinted>2013-08-06T23:33:47Z</cp:lastPrinted>
  <dcterms:created xsi:type="dcterms:W3CDTF">2013-06-20T07:23:55Z</dcterms:created>
  <dcterms:modified xsi:type="dcterms:W3CDTF">2017-07-27T17:42:09Z</dcterms:modified>
</cp:coreProperties>
</file>